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</p:sldMasterIdLst>
  <p:notesMasterIdLst>
    <p:notesMasterId r:id="rId24"/>
  </p:notesMasterIdLst>
  <p:handoutMasterIdLst>
    <p:handoutMasterId r:id="rId25"/>
  </p:handoutMasterIdLst>
  <p:sldIdLst>
    <p:sldId id="256" r:id="rId3"/>
    <p:sldId id="277" r:id="rId4"/>
    <p:sldId id="278" r:id="rId5"/>
    <p:sldId id="279" r:id="rId6"/>
    <p:sldId id="283" r:id="rId7"/>
    <p:sldId id="286" r:id="rId8"/>
    <p:sldId id="285" r:id="rId9"/>
    <p:sldId id="297" r:id="rId10"/>
    <p:sldId id="292" r:id="rId11"/>
    <p:sldId id="257" r:id="rId12"/>
    <p:sldId id="258" r:id="rId13"/>
    <p:sldId id="268" r:id="rId14"/>
    <p:sldId id="263" r:id="rId15"/>
    <p:sldId id="304" r:id="rId16"/>
    <p:sldId id="290" r:id="rId17"/>
    <p:sldId id="265" r:id="rId18"/>
    <p:sldId id="266" r:id="rId19"/>
    <p:sldId id="299" r:id="rId20"/>
    <p:sldId id="301" r:id="rId21"/>
    <p:sldId id="302" r:id="rId22"/>
    <p:sldId id="259" r:id="rId23"/>
  </p:sldIdLst>
  <p:sldSz cx="9144000" cy="6858000" type="screen4x3"/>
  <p:notesSz cx="6858000" cy="9144000"/>
  <p:defaultTextStyle>
    <a:defPPr>
      <a:defRPr lang="en-US"/>
    </a:defPPr>
    <a:lvl1pPr marL="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65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5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32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15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0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58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65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04" autoAdjust="0"/>
  </p:normalViewPr>
  <p:slideViewPr>
    <p:cSldViewPr snapToGrid="0" snapToObjects="1">
      <p:cViewPr>
        <p:scale>
          <a:sx n="90" d="100"/>
          <a:sy n="90" d="100"/>
        </p:scale>
        <p:origin x="-224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99CE-5D63-4C49-AC5E-BAF1BD12C2A4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05826-0ED6-6F44-BEBE-3875B619B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208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5BAE4-9269-2D47-9D5B-C5DBD9F622E5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B7417-3227-5049-895E-0EFB3D20D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22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65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5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32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15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8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65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 sz="2200" dirty="0" smtClean="0">
                <a:latin typeface="Lucida Grande" charset="0"/>
                <a:cs typeface="Lucida Grande" charset="0"/>
                <a:sym typeface="Lucida Grande" charset="0"/>
              </a:rPr>
              <a:t>Coral</a:t>
            </a:r>
            <a:r>
              <a:rPr lang="en-US" sz="2200" baseline="0" dirty="0" smtClean="0">
                <a:latin typeface="Lucida Grande" charset="0"/>
                <a:cs typeface="Lucida Grande" charset="0"/>
                <a:sym typeface="Lucida Grande" charset="0"/>
              </a:rPr>
              <a:t> reefs are vital ecosystems, providing many economic and ecological benefits.</a:t>
            </a:r>
            <a:endParaRPr lang="en-US" sz="2200" dirty="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 sz="2200" dirty="0" smtClean="0">
                <a:latin typeface="Lucida Grande" charset="0"/>
                <a:cs typeface="Lucida Grande" charset="0"/>
                <a:sym typeface="Lucida Grande" charset="0"/>
              </a:rPr>
              <a:t>The primary mechanism for bleaching is temperature stress.</a:t>
            </a:r>
          </a:p>
          <a:p>
            <a:endParaRPr lang="en-US" sz="2200" dirty="0" smtClean="0">
              <a:latin typeface="Lucida Grande" charset="0"/>
              <a:cs typeface="Lucida Grande" charset="0"/>
              <a:sym typeface="Lucida Grande" charset="0"/>
            </a:endParaRPr>
          </a:p>
          <a:p>
            <a:pPr marL="0" marR="0" indent="0" algn="l" defTabSz="45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Regional-scale coral bleaching is strongly as-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sociated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elevated temperatures, particularly during recurrent ENSO events.. Stressed, overheated corals expel most of their pigmented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microalgal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endosymbionts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called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zooxanthellae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become pale or white. If thermal stress is severe and prolonged, most of the corals on a reef may bleach, and many may die. </a:t>
            </a:r>
            <a:endParaRPr lang="en-US" sz="2400" dirty="0" smtClean="0"/>
          </a:p>
          <a:p>
            <a:endParaRPr lang="en-US" sz="2200" dirty="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 sz="2200" dirty="0" smtClean="0">
                <a:latin typeface="Lucida Grande" charset="0"/>
                <a:cs typeface="Lucida Grande" charset="0"/>
                <a:sym typeface="Lucida Grande" charset="0"/>
              </a:rPr>
              <a:t>QUICK!</a:t>
            </a:r>
          </a:p>
          <a:p>
            <a:endParaRPr lang="en-US" sz="2200" dirty="0" smtClean="0">
              <a:latin typeface="Lucida Grande" charset="0"/>
              <a:cs typeface="Lucida Grande" charset="0"/>
              <a:sym typeface="Lucida Grande" charset="0"/>
            </a:endParaRPr>
          </a:p>
          <a:p>
            <a:r>
              <a:rPr lang="en-US" sz="2200" dirty="0" smtClean="0">
                <a:latin typeface="Lucida Grande" charset="0"/>
                <a:cs typeface="Lucida Grande" charset="0"/>
                <a:sym typeface="Lucida Grande" charset="0"/>
              </a:rPr>
              <a:t>Thus</a:t>
            </a:r>
            <a:r>
              <a:rPr lang="en-US" sz="2200" baseline="0" dirty="0" smtClean="0">
                <a:latin typeface="Lucida Grande" charset="0"/>
                <a:cs typeface="Lucida Grande" charset="0"/>
                <a:sym typeface="Lucida Grande" charset="0"/>
              </a:rPr>
              <a:t> the importance of having an accurate prediction method at a global scale!!</a:t>
            </a:r>
            <a:endParaRPr lang="en-US" sz="2200" dirty="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CRW</a:t>
            </a:r>
            <a:r>
              <a:rPr lang="en-US" baseline="0" dirty="0" smtClean="0"/>
              <a:t> method is based on empirical evidence showing that corals bleach at about ~1C above their average summertime maximum temperature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determine the likelihood of bleaching, a</a:t>
            </a:r>
            <a:r>
              <a:rPr lang="en-US" baseline="0" dirty="0" smtClean="0"/>
              <a:t> cumulative sum of these anomalies are added up over the previous 12 weeks above the average  summertime maximum temperature experienced on that reef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MMM value is called the Climatology. It is the mean SST of the average warmest month each year ( for example all of the Augusts) during the historical period over which satellite sea surface temperatures are available: 1985-2010,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94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cumulative heat stress value is called</a:t>
            </a:r>
            <a:r>
              <a:rPr lang="en-US" baseline="0" dirty="0" smtClean="0"/>
              <a:t> a Degree heating Week or DHW</a:t>
            </a:r>
          </a:p>
          <a:p>
            <a:r>
              <a:rPr lang="en-US" baseline="0" dirty="0" smtClean="0"/>
              <a:t>The units are in degree C-weeks</a:t>
            </a:r>
          </a:p>
          <a:p>
            <a:r>
              <a:rPr lang="en-US" baseline="0" dirty="0" smtClean="0"/>
              <a:t>A value greater than 4 indicate that bleaching is likely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 value greater than 8 indicate that bleaching and subsequent mortality are likely</a:t>
            </a:r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471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cumulative heat stress value is called</a:t>
            </a:r>
            <a:r>
              <a:rPr lang="en-US" baseline="0" dirty="0" smtClean="0"/>
              <a:t> a Degree heating Week or DHW</a:t>
            </a:r>
          </a:p>
          <a:p>
            <a:r>
              <a:rPr lang="en-US" baseline="0" dirty="0" smtClean="0"/>
              <a:t>The units are in degree C-weeks</a:t>
            </a:r>
          </a:p>
          <a:p>
            <a:r>
              <a:rPr lang="en-US" baseline="0" dirty="0" smtClean="0"/>
              <a:t>A value greater than 4 indicate that bleaching is likely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 value greater than 8 indicate that bleaching and subsequent mortality are likely</a:t>
            </a:r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471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Gill Sans" charset="0"/>
                <a:ea typeface="ＭＳ Ｐゴシック" charset="0"/>
                <a:cs typeface="+mn-cs"/>
              </a:rPr>
              <a:t>MMM leads to an underestimate of the mean maximum annual SST in regions where the timing of the seasonal peak in SST varies from year to year.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13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assess the predictive power of the CRW method, </a:t>
            </a:r>
          </a:p>
          <a:p>
            <a:r>
              <a:rPr lang="en-US" dirty="0" smtClean="0"/>
              <a:t>	We used the CRW bleaching threshold</a:t>
            </a:r>
            <a:r>
              <a:rPr lang="en-US" baseline="0" dirty="0" smtClean="0"/>
              <a:t> to </a:t>
            </a:r>
            <a:r>
              <a:rPr lang="en-US" dirty="0" smtClean="0"/>
              <a:t>predict bleaching events between</a:t>
            </a:r>
            <a:r>
              <a:rPr lang="en-US" baseline="0" dirty="0" smtClean="0"/>
              <a:t> 1985-2010 using a 4 SSTs datasets at different spatial and temporal </a:t>
            </a:r>
            <a:r>
              <a:rPr lang="en-US" baseline="0" dirty="0" err="1" smtClean="0"/>
              <a:t>reslutions</a:t>
            </a:r>
            <a:r>
              <a:rPr lang="en-US" baseline="0" dirty="0" smtClean="0"/>
              <a:t> and and compared these with </a:t>
            </a:r>
            <a:r>
              <a:rPr lang="en-US" baseline="0" dirty="0" err="1" smtClean="0"/>
              <a:t>Reefbase</a:t>
            </a:r>
            <a:r>
              <a:rPr lang="en-US" baseline="0" dirty="0" smtClean="0"/>
              <a:t> bleaching observations. The CRW method is represented here as:  “MMM+ Control”</a:t>
            </a:r>
          </a:p>
          <a:p>
            <a:r>
              <a:rPr lang="en-US" dirty="0" smtClean="0"/>
              <a:t>In addition , we </a:t>
            </a:r>
            <a:r>
              <a:rPr lang="en-US" baseline="0" dirty="0" smtClean="0"/>
              <a:t>examined </a:t>
            </a:r>
            <a:r>
              <a:rPr lang="en-US" dirty="0" smtClean="0"/>
              <a:t>2 modifications</a:t>
            </a:r>
            <a:r>
              <a:rPr lang="en-US" baseline="0" dirty="0" smtClean="0"/>
              <a:t> of this method recently proposed in the literature: </a:t>
            </a:r>
          </a:p>
          <a:p>
            <a:r>
              <a:rPr lang="en-US" baseline="0" dirty="0" err="1" smtClean="0"/>
              <a:t>pdf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1) an alternate calculation for the climatology called the </a:t>
            </a:r>
            <a:r>
              <a:rPr lang="en-US" baseline="0" dirty="0" err="1" smtClean="0"/>
              <a:t>MMMmax</a:t>
            </a:r>
            <a:r>
              <a:rPr lang="en-US" baseline="0" dirty="0" smtClean="0"/>
              <a:t>, and </a:t>
            </a:r>
          </a:p>
          <a:p>
            <a:pPr marL="0" indent="0">
              <a:buNone/>
            </a:pPr>
            <a:r>
              <a:rPr lang="en-US" baseline="0" dirty="0" smtClean="0"/>
              <a:t>2) a threshold that takes into account the thermal variability experienced on a reef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The </a:t>
            </a:r>
            <a:r>
              <a:rPr lang="en-US" baseline="0" dirty="0" err="1" smtClean="0"/>
              <a:t>MMMmax</a:t>
            </a:r>
            <a:r>
              <a:rPr lang="en-US" baseline="0" dirty="0" smtClean="0"/>
              <a:t> climatology uses the warmest month each year to calculate the climatology (so instead of all the Augusts, one might use July , August, Sept, which provides a warmer climatology in the tropics where the warmest months easy year varies from year-to year)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The Variability-based threshold uses DHW/DHM threshold that  varies based on the standard deviation of the temperature during climatological period, </a:t>
            </a:r>
            <a:r>
              <a:rPr lang="en-US" baseline="0" dirty="0" err="1" smtClean="0"/>
              <a:t>andprdicts</a:t>
            </a:r>
            <a:r>
              <a:rPr lang="en-US" baseline="0" dirty="0" smtClean="0"/>
              <a:t> that corals living in more </a:t>
            </a:r>
            <a:r>
              <a:rPr lang="en-US" baseline="0" dirty="0" err="1" smtClean="0"/>
              <a:t>varaibale</a:t>
            </a:r>
            <a:r>
              <a:rPr lang="en-US" baseline="0" dirty="0" smtClean="0"/>
              <a:t> environments, will be more resistant to bleaching </a:t>
            </a:r>
          </a:p>
          <a:p>
            <a:pPr marL="0" indent="0">
              <a:buNone/>
            </a:pPr>
            <a:endParaRPr lang="en-US" baseline="0" dirty="0" smtClean="0"/>
          </a:p>
          <a:p>
            <a:r>
              <a:rPr lang="en-US" baseline="0" dirty="0" smtClean="0"/>
              <a:t>Finally, we examined these methods using 4 SST datasets at different spatial and temporal resolutions to see if higher resolution provides better predictive power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power so low? Bleaching also depends other extrinsic factors (light levels,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nutrient availability,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other stressors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baseline="0" dirty="0" smtClean="0"/>
              <a:t>and intrinsic factors (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zooxanthellae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genotype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coral species)</a:t>
            </a: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1D5EE-EA54-3245-976D-FA6C6355C9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88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Box diagram of the earth system model. </a:t>
            </a:r>
          </a:p>
          <a:p>
            <a:endParaRPr lang="en-US" dirty="0" smtClean="0"/>
          </a:p>
          <a:p>
            <a:r>
              <a:rPr lang="en-US" dirty="0" smtClean="0"/>
              <a:t>Most climate models consist of the</a:t>
            </a:r>
            <a:r>
              <a:rPr lang="en-US" baseline="0" dirty="0" smtClean="0"/>
              <a:t> blue and yellow boxes, with atmospheric chemistry externally specified.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the earth system model, the green boxes indicate the components needed to close the</a:t>
            </a:r>
            <a:r>
              <a:rPr lang="en-US" baseline="0" dirty="0" smtClean="0"/>
              <a:t> carbon cycle in a climate model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used to GFDL models that treat ENSO differently. 2G has a weak ENSO and 2M has a strong ENSO. This is important because ENSO events can strongly influence mass bleaching events.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1D5EE-EA54-3245-976D-FA6C6355C9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88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Quick!</a:t>
            </a:r>
          </a:p>
          <a:p>
            <a:endParaRPr lang="en-US" dirty="0" smtClean="0"/>
          </a:p>
          <a:p>
            <a:r>
              <a:rPr lang="en-US" dirty="0" smtClean="0"/>
              <a:t>Representative Concentration pathways</a:t>
            </a:r>
            <a:r>
              <a:rPr lang="en-US" baseline="0" dirty="0" smtClean="0"/>
              <a:t> or RCPs are similar to the SRES scenarios from the last IPCC report.</a:t>
            </a:r>
          </a:p>
          <a:p>
            <a:r>
              <a:rPr lang="en-US" baseline="0" dirty="0" smtClean="0"/>
              <a:t>There are 4 scenarios, each resulting in a prescribed </a:t>
            </a:r>
            <a:r>
              <a:rPr lang="en-US" baseline="0" dirty="0" err="1" smtClean="0"/>
              <a:t>radiative</a:t>
            </a:r>
            <a:r>
              <a:rPr lang="en-US" baseline="0" dirty="0" smtClean="0"/>
              <a:t> forcing by 2100, in units of Watts per meter2</a:t>
            </a:r>
          </a:p>
          <a:p>
            <a:r>
              <a:rPr lang="en-US" baseline="0" dirty="0" smtClean="0"/>
              <a:t>Notice that all 4 scenarios start out the same through 2020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RCPs represent </a:t>
            </a:r>
            <a:r>
              <a:rPr lang="en-US" baseline="0" dirty="0" err="1" smtClean="0"/>
              <a:t>radiative</a:t>
            </a:r>
            <a:r>
              <a:rPr lang="en-US" baseline="0" dirty="0" smtClean="0"/>
              <a:t> forcing in Watts per meter by 2100: there are 4 scenarios 3.0, 4.5, 6.0, 8.5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1D5EE-EA54-3245-976D-FA6C6355C9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81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 = weak ENSO</a:t>
            </a:r>
          </a:p>
          <a:p>
            <a:r>
              <a:rPr lang="en-US" dirty="0" smtClean="0"/>
              <a:t>Bottom = strong ENSO</a:t>
            </a:r>
          </a:p>
          <a:p>
            <a:endParaRPr lang="en-US" dirty="0" smtClean="0"/>
          </a:p>
          <a:p>
            <a:r>
              <a:rPr lang="en-US" dirty="0" smtClean="0"/>
              <a:t>On the y-axis</a:t>
            </a:r>
            <a:r>
              <a:rPr lang="en-US" baseline="0" dirty="0" smtClean="0"/>
              <a:t> we </a:t>
            </a:r>
            <a:r>
              <a:rPr lang="en-US" dirty="0" smtClean="0"/>
              <a:t>are looking at the % of reefs predicted to</a:t>
            </a:r>
            <a:r>
              <a:rPr lang="en-US" baseline="0" dirty="0" smtClean="0"/>
              <a:t> have 2 or more bleaching events within a 5 year time period, a frequency at which most reefs would not be able to recover based on empirical evidence from previous studies (Connell et al 2007, Done 1999, Sheppard 2003)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red dotted line is simply a guide line for the eye marking the point at which 50% of global reefs would exceed this bleaching frequency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general, the model with </a:t>
            </a:r>
            <a:r>
              <a:rPr lang="en-US" baseline="0" dirty="0" smtClean="0"/>
              <a:t>more frequent ENSOs predicts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68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mark at 50% here or write date</a:t>
            </a:r>
            <a:r>
              <a:rPr lang="en-US" baseline="0" dirty="0" smtClean="0"/>
              <a:t> where line crosses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20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Gill Sans" charset="0"/>
                <a:ea typeface="ＭＳ Ｐゴシック" charset="0"/>
                <a:cs typeface="+mn-cs"/>
              </a:rPr>
              <a:t>MMM leads to an underestimate of the mean maximum annual SST in regions where the timing of the seasonal peak in SST varies from year to year.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13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answer this question we implemented</a:t>
            </a:r>
            <a:r>
              <a:rPr lang="en-US" baseline="0" dirty="0" smtClean="0"/>
              <a:t> the three adaptive models using the ESM2M RCP 6.0 scenario (high ENSO, moderate emissions)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this is what we found…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23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don’t how much time it takes for corals to acclimatize and whether</a:t>
            </a:r>
            <a:r>
              <a:rPr lang="en-US" baseline="0" dirty="0" smtClean="0"/>
              <a:t> there is some maximum  upper temperature limit threshold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18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Delays onset but does not change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41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hopefully</a:t>
            </a:r>
            <a:r>
              <a:rPr lang="en-US" baseline="0" dirty="0" smtClean="0"/>
              <a:t> I have shown you that the potential mechanisms would have a large effects on bleaching frequency predictions</a:t>
            </a:r>
          </a:p>
          <a:p>
            <a:r>
              <a:rPr lang="en-US" baseline="0" dirty="0" smtClean="0"/>
              <a:t>What we need to know next is to what extent are these </a:t>
            </a:r>
            <a:r>
              <a:rPr lang="en-US" baseline="0" dirty="0" err="1" smtClean="0"/>
              <a:t>mechaisms</a:t>
            </a:r>
            <a:r>
              <a:rPr lang="en-US" baseline="0" dirty="0" smtClean="0"/>
              <a:t> acting and what if any are the upper maximum threshold limits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30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hopefully</a:t>
            </a:r>
            <a:r>
              <a:rPr lang="en-US" baseline="0" dirty="0" smtClean="0"/>
              <a:t> I have shown you that the potential mechanisms would have a large effects on bleaching frequency predictions</a:t>
            </a:r>
          </a:p>
          <a:p>
            <a:r>
              <a:rPr lang="en-US" baseline="0" dirty="0" smtClean="0"/>
              <a:t>What we need to know next is to what extent are these </a:t>
            </a:r>
            <a:r>
              <a:rPr lang="en-US" baseline="0" dirty="0" err="1" smtClean="0"/>
              <a:t>mechaisms</a:t>
            </a:r>
            <a:r>
              <a:rPr lang="en-US" baseline="0" dirty="0" smtClean="0"/>
              <a:t> acting and what if any are the upper maximum threshold limits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30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it is clear that these </a:t>
            </a:r>
            <a:r>
              <a:rPr lang="en-US" baseline="0" dirty="0" smtClean="0"/>
              <a:t>potential adaptive mechanisms would have a large effects on bleaching frequency predictions</a:t>
            </a:r>
          </a:p>
          <a:p>
            <a:r>
              <a:rPr lang="en-US" baseline="0" dirty="0" smtClean="0"/>
              <a:t>These results provide us some hope with an otherwise dire set of predictions</a:t>
            </a:r>
          </a:p>
          <a:p>
            <a:r>
              <a:rPr lang="en-US" baseline="0" dirty="0" smtClean="0"/>
              <a:t>What we need to know next is to what extent are these mechanisms acting and what if any are the upper maximum threshold limits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7417-3227-5049-895E-0EFB3D20D03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3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D543C-D277-8E48-8322-88589F3673EA}" type="datetime1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5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C33A-077C-2841-B221-F04B02D3B2C3}" type="datetime1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5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DDB7A-89DE-D740-B95A-BAA7BF57955F}" type="datetime1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62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635E-2D9D-6E4A-9B09-A92FE335867D}" type="datetime1">
              <a:rPr lang="en-US" smtClean="0"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0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1D05B-40DF-3247-B841-DA1048C533B3}" type="datetime1">
              <a:rPr lang="en-US" smtClean="0"/>
              <a:t>7/9/2012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6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8145-2AED-F647-B40C-7B0998C1B2C3}" type="datetime1">
              <a:rPr lang="en-US" smtClean="0"/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7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604-C3E3-E441-A311-6847C58ADA30}" type="datetime1">
              <a:rPr lang="en-US" smtClean="0"/>
              <a:t>7/9/2012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44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F6BA-BA41-154B-B2ED-31E86CC1C2AC}" type="datetime1">
              <a:rPr lang="en-US" smtClean="0"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11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8BC2-6A0F-C64C-96DA-7CED42EE5583}" type="datetime1">
              <a:rPr lang="en-US" smtClean="0"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3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C3A6-E5A5-E549-AD2E-CB70FF677BAF}" type="datetime1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D3016-0E52-B249-9A61-2C024AAAEA05}" type="datetime1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22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3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57" indent="0" algn="ctr">
              <a:buNone/>
              <a:defRPr/>
            </a:lvl2pPr>
            <a:lvl3pPr marL="642717" indent="0" algn="ctr">
              <a:buNone/>
              <a:defRPr/>
            </a:lvl3pPr>
            <a:lvl4pPr marL="964075" indent="0" algn="ctr">
              <a:buNone/>
              <a:defRPr/>
            </a:lvl4pPr>
            <a:lvl5pPr marL="1285434" indent="0" algn="ctr">
              <a:buNone/>
              <a:defRPr/>
            </a:lvl5pPr>
            <a:lvl6pPr marL="1606794" indent="0" algn="ctr">
              <a:buNone/>
              <a:defRPr/>
            </a:lvl6pPr>
            <a:lvl7pPr marL="1928151" indent="0" algn="ctr">
              <a:buNone/>
              <a:defRPr/>
            </a:lvl7pPr>
            <a:lvl8pPr marL="2249511" indent="0" algn="ctr">
              <a:buNone/>
              <a:defRPr/>
            </a:lvl8pPr>
            <a:lvl9pPr marL="257087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6558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8785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57" indent="0">
              <a:buNone/>
              <a:defRPr sz="1300"/>
            </a:lvl2pPr>
            <a:lvl3pPr marL="642717" indent="0">
              <a:buNone/>
              <a:defRPr sz="1100"/>
            </a:lvl3pPr>
            <a:lvl4pPr marL="964075" indent="0">
              <a:buNone/>
              <a:defRPr sz="1000"/>
            </a:lvl4pPr>
            <a:lvl5pPr marL="1285434" indent="0">
              <a:buNone/>
              <a:defRPr sz="1000"/>
            </a:lvl5pPr>
            <a:lvl6pPr marL="1606794" indent="0">
              <a:buNone/>
              <a:defRPr sz="1000"/>
            </a:lvl6pPr>
            <a:lvl7pPr marL="1928151" indent="0">
              <a:buNone/>
              <a:defRPr sz="1000"/>
            </a:lvl7pPr>
            <a:lvl8pPr marL="2249511" indent="0">
              <a:buNone/>
              <a:defRPr sz="1000"/>
            </a:lvl8pPr>
            <a:lvl9pPr marL="257087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974337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8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8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2155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4946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707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15668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3" y="273479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3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332159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1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1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57" indent="0">
              <a:buNone/>
              <a:defRPr sz="2000"/>
            </a:lvl2pPr>
            <a:lvl3pPr marL="642717" indent="0">
              <a:buNone/>
              <a:defRPr sz="1700"/>
            </a:lvl3pPr>
            <a:lvl4pPr marL="964075" indent="0">
              <a:buNone/>
              <a:defRPr sz="1400"/>
            </a:lvl4pPr>
            <a:lvl5pPr marL="1285434" indent="0">
              <a:buNone/>
              <a:defRPr sz="1400"/>
            </a:lvl5pPr>
            <a:lvl6pPr marL="1606794" indent="0">
              <a:buNone/>
              <a:defRPr sz="1400"/>
            </a:lvl6pPr>
            <a:lvl7pPr marL="1928151" indent="0">
              <a:buNone/>
              <a:defRPr sz="1400"/>
            </a:lvl7pPr>
            <a:lvl8pPr marL="2249511" indent="0">
              <a:buNone/>
              <a:defRPr sz="1400"/>
            </a:lvl8pPr>
            <a:lvl9pPr marL="2570870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1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211017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7779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5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3593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6" tIns="45709" rIns="91416" bIns="4570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16" tIns="45709" rIns="91416" bIns="4570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16" tIns="45709" rIns="91416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D19CA-F85B-614A-BAD7-E4C240E6AA95}" type="datetime1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5"/>
            <a:ext cx="2895600" cy="365125"/>
          </a:xfrm>
          <a:prstGeom prst="rect">
            <a:avLst/>
          </a:prstGeom>
        </p:spPr>
        <p:txBody>
          <a:bodyPr vert="horz" lIns="91416" tIns="45709" rIns="91416" bIns="4570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16" tIns="45709" rIns="91416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DA748-701A-DB40-B14E-A4FCE80E5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3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0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13" indent="-342813" algn="l" defTabSz="457082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60" indent="-285677" algn="l" defTabSz="457082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06" indent="-228541" algn="l" defTabSz="457082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90" indent="-228541" algn="l" defTabSz="457082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75" indent="-228541" algn="l" defTabSz="457082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59" indent="-228541" algn="l" defTabSz="4570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40" indent="-228541" algn="l" defTabSz="4570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24" indent="-228541" algn="l" defTabSz="4570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05" indent="-228541" algn="l" defTabSz="4570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5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5" y="1946678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1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07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434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158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590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022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454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8886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243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1603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2961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4320" indent="-401697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57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17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075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434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794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151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511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870" algn="l" defTabSz="3213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ral-endangered-bleaching-climate-change-1024x76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235" b="-1077"/>
          <a:stretch/>
        </p:blipFill>
        <p:spPr>
          <a:xfrm>
            <a:off x="-1442374" y="-1846"/>
            <a:ext cx="10804747" cy="708315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38826" y="1654756"/>
            <a:ext cx="8095214" cy="42912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6" tIns="45709" rIns="91416" bIns="45709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3634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br>
              <a:rPr lang="en-US" dirty="0" smtClean="0"/>
            </a:br>
            <a:r>
              <a:rPr lang="en-US" dirty="0" smtClean="0"/>
              <a:t>Physiologically relevant bleaching threshold methods provide updated global coral bleaching predictions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0916" y="4240396"/>
            <a:ext cx="7627284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Cheryl Logan, California State University, Monterey Bay</a:t>
            </a:r>
          </a:p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John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Dunne,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NOAA-GFDL</a:t>
            </a:r>
          </a:p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Mark 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</a:rPr>
              <a:t>Eakin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, NOAA Coral Reef Watch</a:t>
            </a:r>
          </a:p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Simon Donner, University of British Columbia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6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86478" y="1223367"/>
            <a:ext cx="4932506" cy="472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/>
          <p:cNvSpPr>
            <a:spLocks/>
          </p:cNvSpPr>
          <p:nvPr/>
        </p:nvSpPr>
        <p:spPr bwMode="auto">
          <a:xfrm>
            <a:off x="956706" y="322532"/>
            <a:ext cx="7329945" cy="70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4600" dirty="0">
                <a:solidFill>
                  <a:srgbClr val="FFFFFF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Coral Reefs:  A Vital Ecosystem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484" y="1393038"/>
            <a:ext cx="3321844" cy="526585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Economic Benefits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1982391"/>
            <a:ext cx="3589734" cy="1796164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Commercial fishing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Tourism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Coastline protection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Natural products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6485" y="4607726"/>
            <a:ext cx="3976659" cy="526585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Ecological Benefits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63" y="5288812"/>
            <a:ext cx="4286250" cy="930543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Structural habitat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High biodiversity</a:t>
            </a:r>
          </a:p>
        </p:txBody>
      </p:sp>
      <p:sp>
        <p:nvSpPr>
          <p:cNvPr id="2" name="TextBox 1"/>
          <p:cNvSpPr txBox="1"/>
          <p:nvPr/>
        </p:nvSpPr>
        <p:spPr>
          <a:xfrm rot="5400000">
            <a:off x="6606864" y="4662637"/>
            <a:ext cx="2426664" cy="249560"/>
          </a:xfrm>
          <a:prstGeom prst="rect">
            <a:avLst/>
          </a:prstGeom>
          <a:noFill/>
        </p:spPr>
        <p:txBody>
          <a:bodyPr wrap="square" lIns="64267" tIns="32133" rIns="64267" bIns="32133" rtlCol="0">
            <a:spAutoFit/>
          </a:bodyPr>
          <a:lstStyle/>
          <a:p>
            <a:pPr algn="r"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Jim </a:t>
            </a:r>
            <a:r>
              <a:rPr lang="en-US" sz="1200" dirty="0" err="1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Raymont</a:t>
            </a:r>
            <a:r>
              <a:rPr lang="en-US" sz="12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,  James McVey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/>
          </p:cNvSpPr>
          <p:nvPr/>
        </p:nvSpPr>
        <p:spPr bwMode="auto">
          <a:xfrm>
            <a:off x="2189466" y="409545"/>
            <a:ext cx="49179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4600">
                <a:solidFill>
                  <a:srgbClr val="FFFFFF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Coral Reef Bleaching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0062" y="1500195"/>
            <a:ext cx="2089547" cy="526585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algn="ctr"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What is it?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7219" y="1982391"/>
            <a:ext cx="4286250" cy="1363354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Corals expel the symbiotic algae that provide them energy (and color)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4563" y="411004"/>
            <a:ext cx="6107906" cy="714138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42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Coral Reef Bleaching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906" y="3606150"/>
            <a:ext cx="3107531" cy="526585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algn="ctr"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Causes/ Threats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641" y="4146821"/>
            <a:ext cx="4286250" cy="2228976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Temperature Stress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Solar irradiance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Water flow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Acidification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Sedimentation</a:t>
            </a:r>
          </a:p>
        </p:txBody>
      </p:sp>
      <p:pic>
        <p:nvPicPr>
          <p:cNvPr id="4" name="Picture 3" descr="coral_bleaching_diagram.gif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563"/>
          <a:stretch/>
        </p:blipFill>
        <p:spPr>
          <a:xfrm>
            <a:off x="5000626" y="2411016"/>
            <a:ext cx="3804047" cy="2967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 rot="5400000">
            <a:off x="7887125" y="4654579"/>
            <a:ext cx="2089547" cy="281327"/>
          </a:xfrm>
          <a:prstGeom prst="rect">
            <a:avLst/>
          </a:prstGeom>
          <a:noFill/>
        </p:spPr>
        <p:txBody>
          <a:bodyPr wrap="square" lIns="64267" tIns="32133" rIns="64267" bIns="32133" rtlCol="0">
            <a:spAutoFit/>
          </a:bodyPr>
          <a:lstStyle/>
          <a:p>
            <a:pPr algn="ctr"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GBRMPA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7781" y="2089548"/>
            <a:ext cx="4661297" cy="346241"/>
          </a:xfrm>
          <a:prstGeom prst="rect">
            <a:avLst/>
          </a:prstGeom>
          <a:noFill/>
        </p:spPr>
        <p:txBody>
          <a:bodyPr wrap="square" lIns="64267" tIns="32133" rIns="64267" bIns="32133" rtlCol="0">
            <a:spAutoFit/>
          </a:bodyPr>
          <a:lstStyle/>
          <a:p>
            <a:pPr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Healthy Coral	  </a:t>
            </a:r>
            <a:r>
              <a:rPr lang="en-US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Bleached </a:t>
            </a:r>
            <a:r>
              <a:rPr lang="en-US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Coral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428625"/>
            <a:ext cx="9144000" cy="714138"/>
          </a:xfrm>
          <a:prstGeom prst="rect">
            <a:avLst/>
          </a:prstGeom>
          <a:solidFill>
            <a:srgbClr val="000000"/>
          </a:solidFill>
        </p:spPr>
        <p:txBody>
          <a:bodyPr wrap="square" lIns="64267" tIns="32133" rIns="64267" bIns="32133" rtlCol="0">
            <a:spAutoFit/>
          </a:bodyPr>
          <a:lstStyle/>
          <a:p>
            <a:pPr algn="ctr" defTabSz="642750" fontAlgn="base">
              <a:spcBef>
                <a:spcPct val="0"/>
              </a:spcBef>
              <a:spcAft>
                <a:spcPct val="0"/>
              </a:spcAft>
            </a:pPr>
            <a:r>
              <a:rPr lang="en-US" sz="42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NOAA Coral Reef Watch Program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219" y="2357437"/>
            <a:ext cx="7715250" cy="3527408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wrap="square" lIns="64267" tIns="32133" rIns="64267" bIns="32133" rtlCol="0">
            <a:spAutoFit/>
          </a:bodyPr>
          <a:lstStyle/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Continuous monitoring of satellite SSTs at global reef scales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2800" dirty="0">
              <a:solidFill>
                <a:srgbClr val="FFFF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Provide researchers and stakeholders information about when bleaching is likely</a:t>
            </a: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2800" dirty="0">
              <a:solidFill>
                <a:srgbClr val="FFFF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  <a:p>
            <a:pPr marL="401676" indent="-401676" defTabSz="642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Prediction tools lead to appropriate management decisions and design of global climate policy</a:t>
            </a:r>
          </a:p>
        </p:txBody>
      </p:sp>
      <p:pic>
        <p:nvPicPr>
          <p:cNvPr id="2" name="Picture 1" descr="Screen Shot 2012-02-18 at 10.12.2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5876"/>
            <a:ext cx="9144000" cy="70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36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9" y="4482705"/>
            <a:ext cx="1946672" cy="19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Rectangle 5"/>
          <p:cNvSpPr>
            <a:spLocks/>
          </p:cNvSpPr>
          <p:nvPr/>
        </p:nvSpPr>
        <p:spPr bwMode="auto">
          <a:xfrm>
            <a:off x="2482454" y="2200409"/>
            <a:ext cx="282129" cy="2471189"/>
          </a:xfrm>
          <a:prstGeom prst="rect">
            <a:avLst/>
          </a:prstGeom>
          <a:solidFill>
            <a:srgbClr val="02020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  <a:spcBef>
                <a:spcPts val="70"/>
              </a:spcBef>
            </a:pPr>
            <a:r>
              <a:rPr lang="en-US" sz="2200" dirty="0">
                <a:latin typeface="Gill Sans"/>
                <a:ea typeface="ＭＳ Ｐゴシック" charset="0"/>
                <a:cs typeface="Gill Sans"/>
              </a:rPr>
              <a:t> </a:t>
            </a:r>
          </a:p>
          <a:p>
            <a:pPr>
              <a:lnSpc>
                <a:spcPct val="120000"/>
              </a:lnSpc>
              <a:spcBef>
                <a:spcPts val="70"/>
              </a:spcBef>
            </a:pPr>
            <a:r>
              <a:rPr lang="en-US" sz="2200" dirty="0">
                <a:latin typeface="Gill Sans"/>
                <a:ea typeface="ＭＳ Ｐゴシック" charset="0"/>
                <a:cs typeface="Gill Sans"/>
              </a:rPr>
              <a:t>32</a:t>
            </a:r>
          </a:p>
          <a:p>
            <a:pPr>
              <a:lnSpc>
                <a:spcPct val="120000"/>
              </a:lnSpc>
              <a:spcBef>
                <a:spcPts val="70"/>
              </a:spcBef>
            </a:pPr>
            <a:r>
              <a:rPr lang="en-US" sz="2200" dirty="0">
                <a:latin typeface="Gill Sans"/>
                <a:ea typeface="ＭＳ Ｐゴシック" charset="0"/>
                <a:cs typeface="Gill Sans"/>
              </a:rPr>
              <a:t>31</a:t>
            </a:r>
          </a:p>
          <a:p>
            <a:pPr>
              <a:lnSpc>
                <a:spcPct val="120000"/>
              </a:lnSpc>
              <a:spcBef>
                <a:spcPts val="70"/>
              </a:spcBef>
            </a:pPr>
            <a:r>
              <a:rPr lang="en-US" sz="2200" dirty="0">
                <a:latin typeface="Gill Sans"/>
                <a:ea typeface="ＭＳ Ｐゴシック" charset="0"/>
                <a:cs typeface="Gill Sans"/>
              </a:rPr>
              <a:t>30</a:t>
            </a:r>
          </a:p>
          <a:p>
            <a:pPr>
              <a:lnSpc>
                <a:spcPct val="120000"/>
              </a:lnSpc>
              <a:spcBef>
                <a:spcPts val="70"/>
              </a:spcBef>
            </a:pPr>
            <a:r>
              <a:rPr lang="en-US" sz="2200" dirty="0">
                <a:latin typeface="Gill Sans"/>
                <a:ea typeface="ＭＳ Ｐゴシック" charset="0"/>
                <a:cs typeface="Gill Sans"/>
              </a:rPr>
              <a:t>29</a:t>
            </a:r>
          </a:p>
          <a:p>
            <a:pPr>
              <a:lnSpc>
                <a:spcPct val="120000"/>
              </a:lnSpc>
              <a:spcBef>
                <a:spcPts val="70"/>
              </a:spcBef>
            </a:pPr>
            <a:r>
              <a:rPr lang="en-US" sz="2200" dirty="0">
                <a:latin typeface="Gill Sans"/>
                <a:ea typeface="ＭＳ Ｐゴシック" charset="0"/>
                <a:cs typeface="Gill Sans"/>
              </a:rPr>
              <a:t>28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86126" y="4875609"/>
            <a:ext cx="3750469" cy="476092"/>
          </a:xfrm>
          <a:prstGeom prst="rect">
            <a:avLst/>
          </a:prstGeom>
          <a:noFill/>
        </p:spPr>
        <p:txBody>
          <a:bodyPr wrap="square" lIns="64284" tIns="32142" rIns="64284" bIns="32142" rtlCol="0">
            <a:spAutoFit/>
          </a:bodyPr>
          <a:lstStyle/>
          <a:p>
            <a:r>
              <a:rPr lang="en-US" sz="2700" dirty="0">
                <a:latin typeface="Gill Sans"/>
                <a:cs typeface="Gill Sans"/>
              </a:rPr>
              <a:t>1       2       3       4      5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93283" y="5518547"/>
            <a:ext cx="3750469" cy="476092"/>
          </a:xfrm>
          <a:prstGeom prst="rect">
            <a:avLst/>
          </a:prstGeom>
          <a:noFill/>
        </p:spPr>
        <p:txBody>
          <a:bodyPr wrap="square" lIns="64284" tIns="32142" rIns="64284" bIns="32142" rtlCol="0">
            <a:spAutoFit/>
          </a:bodyPr>
          <a:lstStyle/>
          <a:p>
            <a:pPr algn="ctr"/>
            <a:r>
              <a:rPr lang="en-US" sz="2700" dirty="0">
                <a:latin typeface="Gill Sans"/>
                <a:cs typeface="Gill Sans"/>
              </a:rPr>
              <a:t>Week</a:t>
            </a:r>
          </a:p>
        </p:txBody>
      </p:sp>
      <p:cxnSp>
        <p:nvCxnSpPr>
          <p:cNvPr id="4" name="Curved Connector 3"/>
          <p:cNvCxnSpPr/>
          <p:nvPr/>
        </p:nvCxnSpPr>
        <p:spPr bwMode="auto">
          <a:xfrm>
            <a:off x="1518047" y="1660922"/>
            <a:ext cx="3375422" cy="1875234"/>
          </a:xfrm>
          <a:prstGeom prst="curvedConnector3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  <a:headEnd type="arrow"/>
            <a:tailEnd type="arrow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929062" y="2912244"/>
            <a:ext cx="1500188" cy="497732"/>
          </a:xfrm>
          <a:prstGeom prst="rect">
            <a:avLst/>
          </a:prstGeom>
          <a:noFill/>
        </p:spPr>
        <p:txBody>
          <a:bodyPr wrap="square" lIns="64284" tIns="32142" rIns="64284" bIns="32142" rtlCol="0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anomaly</a:t>
            </a:r>
            <a:endParaRPr lang="en-US" i="1" dirty="0">
              <a:latin typeface="Gill Sans"/>
              <a:cs typeface="Gill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34681" y="2626455"/>
            <a:ext cx="1500188" cy="497732"/>
          </a:xfrm>
          <a:prstGeom prst="rect">
            <a:avLst/>
          </a:prstGeom>
          <a:noFill/>
        </p:spPr>
        <p:txBody>
          <a:bodyPr wrap="square" lIns="64284" tIns="32142" rIns="64284" bIns="32142" rtlCol="0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anomaly</a:t>
            </a:r>
            <a:endParaRPr lang="en-US" i="1" dirty="0">
              <a:latin typeface="Gill Sans"/>
              <a:cs typeface="Gill Sans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998549" y="3399601"/>
            <a:ext cx="2089547" cy="454449"/>
          </a:xfrm>
          <a:prstGeom prst="rect">
            <a:avLst/>
          </a:prstGeom>
          <a:noFill/>
        </p:spPr>
        <p:txBody>
          <a:bodyPr wrap="square" lIns="64284" tIns="32142" rIns="64284" bIns="32142" rtlCol="0">
            <a:spAutoFit/>
          </a:bodyPr>
          <a:lstStyle/>
          <a:p>
            <a:pPr algn="ctr"/>
            <a:r>
              <a:rPr lang="en-US" sz="2500" dirty="0"/>
              <a:t>SST (°C)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90173" y="3857625"/>
            <a:ext cx="1772969" cy="324608"/>
          </a:xfrm>
          <a:prstGeom prst="rect">
            <a:avLst/>
          </a:prstGeom>
          <a:solidFill>
            <a:schemeClr val="bg1"/>
          </a:solidFill>
        </p:spPr>
        <p:txBody>
          <a:bodyPr wrap="square" lIns="64284" tIns="32142" rIns="64284" bIns="32142" rtlCol="0">
            <a:spAutoFit/>
          </a:bodyPr>
          <a:lstStyle/>
          <a:p>
            <a:pPr algn="l"/>
            <a:r>
              <a:rPr lang="en-US" sz="1700" dirty="0"/>
              <a:t>MMM climatology</a:t>
            </a:r>
          </a:p>
        </p:txBody>
      </p:sp>
      <p:sp>
        <p:nvSpPr>
          <p:cNvPr id="15" name="Rectangle 4"/>
          <p:cNvSpPr>
            <a:spLocks/>
          </p:cNvSpPr>
          <p:nvPr/>
        </p:nvSpPr>
        <p:spPr bwMode="auto">
          <a:xfrm>
            <a:off x="125016" y="392906"/>
            <a:ext cx="8965406" cy="165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3700" dirty="0" smtClean="0">
                <a:latin typeface="Gill Sans"/>
                <a:ea typeface="ＭＳ Ｐゴシック" charset="0"/>
                <a:cs typeface="Gill Sans"/>
                <a:sym typeface="Calibri Bold" charset="0"/>
              </a:rPr>
              <a:t>CRW Coral </a:t>
            </a:r>
            <a:r>
              <a:rPr lang="en-US" sz="3700" dirty="0">
                <a:latin typeface="Gill Sans"/>
                <a:ea typeface="ＭＳ Ｐゴシック" charset="0"/>
                <a:cs typeface="Gill Sans"/>
                <a:sym typeface="Calibri Bold" charset="0"/>
              </a:rPr>
              <a:t>Bleaching </a:t>
            </a:r>
            <a:r>
              <a:rPr lang="en-US" sz="3700" dirty="0" smtClean="0">
                <a:latin typeface="Gill Sans"/>
                <a:ea typeface="ＭＳ Ｐゴシック" charset="0"/>
                <a:cs typeface="Gill Sans"/>
                <a:sym typeface="Calibri Bold" charset="0"/>
              </a:rPr>
              <a:t>Prediction Method:</a:t>
            </a:r>
            <a:r>
              <a:rPr lang="en-US" sz="3700" dirty="0" smtClean="0">
                <a:solidFill>
                  <a:srgbClr val="FFFF33"/>
                </a:solidFill>
                <a:latin typeface="Gill Sans"/>
                <a:ea typeface="ＭＳ Ｐゴシック" charset="0"/>
                <a:cs typeface="Gill Sans"/>
                <a:sym typeface="Calibri Bold" charset="0"/>
              </a:rPr>
              <a:t> </a:t>
            </a:r>
            <a:endParaRPr lang="en-US" sz="3700" dirty="0">
              <a:solidFill>
                <a:srgbClr val="FFFF33"/>
              </a:solidFill>
              <a:latin typeface="Gill Sans"/>
              <a:ea typeface="ＭＳ Ｐゴシック" charset="0"/>
              <a:cs typeface="Gill Sans"/>
              <a:sym typeface="Calibri Bold" charset="0"/>
            </a:endParaRPr>
          </a:p>
          <a:p>
            <a:pPr algn="ctr"/>
            <a:r>
              <a:rPr lang="en-US" sz="3000" dirty="0">
                <a:solidFill>
                  <a:srgbClr val="FFFF00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Anomalies</a:t>
            </a:r>
            <a:r>
              <a:rPr lang="en-US" sz="3000" dirty="0">
                <a:solidFill>
                  <a:srgbClr val="FF0000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 </a:t>
            </a:r>
            <a:r>
              <a:rPr lang="en-US" sz="3000" dirty="0">
                <a:solidFill>
                  <a:srgbClr val="FFFF33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above the mean maximum monthly climatology (MMM) are summed over 12 weeks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 flipH="1">
            <a:off x="3071813" y="4768453"/>
            <a:ext cx="3911203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3071813" y="2732484"/>
            <a:ext cx="0" cy="2035969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3178971" y="4018359"/>
            <a:ext cx="3696891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Oval 10"/>
          <p:cNvSpPr/>
          <p:nvPr/>
        </p:nvSpPr>
        <p:spPr bwMode="auto">
          <a:xfrm>
            <a:off x="3322818" y="4018360"/>
            <a:ext cx="160734" cy="16073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vert="horz" wrap="square" lIns="64284" tIns="32142" rIns="64284" bIns="32142" numCol="1" spcCol="0" rtlCol="0" anchor="t" anchorCtr="0" compatLnSpc="1">
            <a:prstTxWarp prst="textNoShape">
              <a:avLst/>
            </a:prstTxWarp>
          </a:bodyPr>
          <a:lstStyle/>
          <a:p>
            <a:pPr algn="ctr" defTabSz="642849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4161721" y="4410876"/>
            <a:ext cx="160734" cy="16073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vert="horz" wrap="square" lIns="64284" tIns="32142" rIns="64284" bIns="32142" numCol="1" spcCol="0" rtlCol="0" anchor="t" anchorCtr="0" compatLnSpc="1">
            <a:prstTxWarp prst="textNoShape">
              <a:avLst/>
            </a:prstTxWarp>
          </a:bodyPr>
          <a:lstStyle/>
          <a:p>
            <a:pPr algn="ctr" defTabSz="642849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000625" y="3429000"/>
            <a:ext cx="160734" cy="16073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vert="horz" wrap="square" lIns="64284" tIns="32142" rIns="64284" bIns="32142" numCol="1" spcCol="0" rtlCol="0" anchor="t" anchorCtr="0" compatLnSpc="1">
            <a:prstTxWarp prst="textNoShape">
              <a:avLst/>
            </a:prstTxWarp>
          </a:bodyPr>
          <a:lstStyle/>
          <a:p>
            <a:pPr algn="ctr" defTabSz="642849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875929" y="3928381"/>
            <a:ext cx="160734" cy="16073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vert="horz" wrap="square" lIns="64284" tIns="32142" rIns="64284" bIns="32142" numCol="1" spcCol="0" rtlCol="0" anchor="t" anchorCtr="0" compatLnSpc="1">
            <a:prstTxWarp prst="textNoShape">
              <a:avLst/>
            </a:prstTxWarp>
          </a:bodyPr>
          <a:lstStyle/>
          <a:p>
            <a:pPr algn="ctr" defTabSz="642849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661547" y="3161110"/>
            <a:ext cx="160734" cy="16073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vert="horz" wrap="square" lIns="64284" tIns="32142" rIns="64284" bIns="32142" numCol="1" spcCol="0" rtlCol="0" anchor="t" anchorCtr="0" compatLnSpc="1">
            <a:prstTxWarp prst="textNoShape">
              <a:avLst/>
            </a:prstTxWarp>
          </a:bodyPr>
          <a:lstStyle/>
          <a:p>
            <a:pPr algn="ctr" defTabSz="642849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Up-Down Arrow 12"/>
          <p:cNvSpPr/>
          <p:nvPr/>
        </p:nvSpPr>
        <p:spPr bwMode="auto">
          <a:xfrm>
            <a:off x="5037449" y="3643312"/>
            <a:ext cx="107156" cy="321469"/>
          </a:xfrm>
          <a:prstGeom prst="upDownArrow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64284" tIns="32142" rIns="64284" bIns="32142" numCol="1" spcCol="0" rtlCol="0" anchor="t" anchorCtr="0" compatLnSpc="1">
            <a:prstTxWarp prst="textNoShape">
              <a:avLst/>
            </a:prstTxWarp>
          </a:bodyPr>
          <a:lstStyle/>
          <a:p>
            <a:pPr algn="ctr" defTabSz="642849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9" name="Up-Down Arrow 28"/>
          <p:cNvSpPr/>
          <p:nvPr/>
        </p:nvSpPr>
        <p:spPr bwMode="auto">
          <a:xfrm>
            <a:off x="6696713" y="3401384"/>
            <a:ext cx="107156" cy="535781"/>
          </a:xfrm>
          <a:prstGeom prst="upDownArrow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64284" tIns="32142" rIns="64284" bIns="32142" numCol="1" spcCol="0" rtlCol="0" anchor="t" anchorCtr="0" compatLnSpc="1">
            <a:prstTxWarp prst="textNoShape">
              <a:avLst/>
            </a:prstTxWarp>
          </a:bodyPr>
          <a:lstStyle/>
          <a:p>
            <a:pPr algn="ctr" defTabSz="642849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28140" y="6468205"/>
            <a:ext cx="4609506" cy="40011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en-US" sz="2000" dirty="0"/>
              <a:t>Glynn and </a:t>
            </a:r>
            <a:r>
              <a:rPr lang="en-US" sz="2000" dirty="0" err="1"/>
              <a:t>D'Croz</a:t>
            </a:r>
            <a:r>
              <a:rPr lang="en-US" sz="2000" dirty="0"/>
              <a:t> 1990; Liu et al. 2003</a:t>
            </a:r>
          </a:p>
        </p:txBody>
      </p:sp>
    </p:spTree>
    <p:extLst>
      <p:ext uri="{BB962C8B-B14F-4D97-AF65-F5344CB8AC3E}">
        <p14:creationId xmlns:p14="http://schemas.microsoft.com/office/powerpoint/2010/main" val="1918158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/>
          </p:cNvSpPr>
          <p:nvPr/>
        </p:nvSpPr>
        <p:spPr bwMode="auto">
          <a:xfrm>
            <a:off x="1320012" y="5015716"/>
            <a:ext cx="6483091" cy="1077218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>
                <a:lumMod val="65000"/>
              </a:schemeClr>
            </a:solidFill>
          </a:ln>
          <a:extLst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Gill Sans"/>
                <a:ea typeface="ＭＳ Ｐゴシック" charset="0"/>
                <a:cs typeface="Gill Sans"/>
              </a:rPr>
              <a:t>DHW &gt; 4 = bleaching likely</a:t>
            </a:r>
          </a:p>
          <a:p>
            <a:pPr algn="ctr"/>
            <a:r>
              <a:rPr lang="en-US" sz="3500" dirty="0">
                <a:solidFill>
                  <a:schemeClr val="bg1"/>
                </a:solidFill>
                <a:latin typeface="Gill Sans"/>
                <a:ea typeface="ＭＳ Ｐゴシック" charset="0"/>
                <a:cs typeface="Gill Sans"/>
              </a:rPr>
              <a:t>DHW &gt; 8 = mortality likely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7266" y="1957020"/>
            <a:ext cx="9137646" cy="1142134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ctr"/>
            <a:r>
              <a:rPr lang="en-US" sz="3500" dirty="0">
                <a:latin typeface="Gill Sans"/>
                <a:cs typeface="Gill Sans"/>
              </a:rPr>
              <a:t>Degree Heating Week (DHW) = </a:t>
            </a:r>
          </a:p>
          <a:p>
            <a:pPr algn="ctr"/>
            <a:r>
              <a:rPr lang="en-US" sz="3500" dirty="0">
                <a:solidFill>
                  <a:srgbClr val="FF0000"/>
                </a:solidFill>
                <a:latin typeface="Gill Sans"/>
                <a:cs typeface="Gill Sans"/>
              </a:rPr>
              <a:t>Anomaly</a:t>
            </a:r>
            <a:r>
              <a:rPr lang="en-US" sz="3500" i="1" baseline="-25000" dirty="0">
                <a:solidFill>
                  <a:srgbClr val="FF0000"/>
                </a:solidFill>
                <a:latin typeface="Gill Sans"/>
                <a:cs typeface="Gill Sans"/>
              </a:rPr>
              <a:t>week1</a:t>
            </a:r>
            <a:r>
              <a:rPr lang="en-US" sz="3500" dirty="0">
                <a:solidFill>
                  <a:srgbClr val="FF0000"/>
                </a:solidFill>
                <a:latin typeface="Gill Sans"/>
                <a:cs typeface="Gill Sans"/>
              </a:rPr>
              <a:t>+ </a:t>
            </a:r>
            <a:r>
              <a:rPr lang="en-US" sz="3500" dirty="0" smtClean="0">
                <a:solidFill>
                  <a:srgbClr val="FF0000"/>
                </a:solidFill>
                <a:latin typeface="Gill Sans"/>
                <a:cs typeface="Gill Sans"/>
              </a:rPr>
              <a:t>Anomaly</a:t>
            </a:r>
            <a:r>
              <a:rPr lang="en-US" sz="3500" i="1" baseline="-25000" dirty="0" smtClean="0">
                <a:solidFill>
                  <a:srgbClr val="FF0000"/>
                </a:solidFill>
                <a:latin typeface="Gill Sans"/>
                <a:cs typeface="Gill Sans"/>
              </a:rPr>
              <a:t>week2</a:t>
            </a:r>
            <a:r>
              <a:rPr lang="en-US" sz="3500" dirty="0" smtClean="0">
                <a:solidFill>
                  <a:srgbClr val="FF0000"/>
                </a:solidFill>
                <a:latin typeface="Gill Sans"/>
                <a:cs typeface="Gill Sans"/>
              </a:rPr>
              <a:t> + … </a:t>
            </a:r>
            <a:r>
              <a:rPr lang="en-US" sz="3500" dirty="0">
                <a:solidFill>
                  <a:srgbClr val="FF0000"/>
                </a:solidFill>
                <a:latin typeface="Gill Sans"/>
                <a:cs typeface="Gill Sans"/>
              </a:rPr>
              <a:t>+ Anomaly</a:t>
            </a:r>
            <a:r>
              <a:rPr lang="en-US" sz="3500" i="1" baseline="-25000" dirty="0">
                <a:solidFill>
                  <a:srgbClr val="FF0000"/>
                </a:solidFill>
                <a:latin typeface="Gill Sans"/>
                <a:cs typeface="Gill Sans"/>
              </a:rPr>
              <a:t>week12</a:t>
            </a:r>
            <a:endParaRPr lang="en-US" sz="3500" i="1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8991600"/>
            <a:ext cx="6502400" cy="1015663"/>
          </a:xfrm>
          <a:prstGeom prst="rect">
            <a:avLst/>
          </a:prstGeom>
        </p:spPr>
        <p:txBody>
          <a:bodyPr lIns="91435" tIns="45718" rIns="91435" bIns="45718">
            <a:spAutoFit/>
          </a:bodyPr>
          <a:lstStyle/>
          <a:p>
            <a:r>
              <a:rPr lang="en-US" sz="3000" dirty="0"/>
              <a:t>Glynn and </a:t>
            </a:r>
            <a:r>
              <a:rPr lang="en-US" sz="3000" dirty="0" err="1"/>
              <a:t>D'Croz</a:t>
            </a:r>
            <a:r>
              <a:rPr lang="en-US" sz="3000" dirty="0"/>
              <a:t> 1990; Liu et al. 2003</a:t>
            </a:r>
          </a:p>
          <a:p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52400" y="9144001"/>
            <a:ext cx="6502400" cy="1015663"/>
          </a:xfrm>
          <a:prstGeom prst="rect">
            <a:avLst/>
          </a:prstGeom>
        </p:spPr>
        <p:txBody>
          <a:bodyPr lIns="91435" tIns="45718" rIns="91435" bIns="45718">
            <a:spAutoFit/>
          </a:bodyPr>
          <a:lstStyle/>
          <a:p>
            <a:r>
              <a:rPr lang="en-US" sz="3000" dirty="0"/>
              <a:t>Glynn and </a:t>
            </a:r>
            <a:r>
              <a:rPr lang="en-US" sz="3000" dirty="0" err="1"/>
              <a:t>D'Croz</a:t>
            </a:r>
            <a:r>
              <a:rPr lang="en-US" sz="3000" dirty="0"/>
              <a:t> 1990; Liu et al. 2003</a:t>
            </a:r>
          </a:p>
          <a:p>
            <a:endParaRPr lang="en-US" sz="3000" dirty="0"/>
          </a:p>
        </p:txBody>
      </p:sp>
      <p:sp>
        <p:nvSpPr>
          <p:cNvPr id="9" name="Rectangle 8"/>
          <p:cNvSpPr/>
          <p:nvPr/>
        </p:nvSpPr>
        <p:spPr>
          <a:xfrm>
            <a:off x="304800" y="9296401"/>
            <a:ext cx="6502400" cy="1015663"/>
          </a:xfrm>
          <a:prstGeom prst="rect">
            <a:avLst/>
          </a:prstGeom>
        </p:spPr>
        <p:txBody>
          <a:bodyPr lIns="91435" tIns="45718" rIns="91435" bIns="45718">
            <a:spAutoFit/>
          </a:bodyPr>
          <a:lstStyle/>
          <a:p>
            <a:r>
              <a:rPr lang="en-US" sz="3000" dirty="0"/>
              <a:t>Glynn and </a:t>
            </a:r>
            <a:r>
              <a:rPr lang="en-US" sz="3000" dirty="0" err="1"/>
              <a:t>D'Croz</a:t>
            </a:r>
            <a:r>
              <a:rPr lang="en-US" sz="3000" dirty="0"/>
              <a:t> 1990; Liu et al. 2003</a:t>
            </a:r>
          </a:p>
          <a:p>
            <a:endParaRPr lang="en-US" sz="3000" dirty="0"/>
          </a:p>
        </p:txBody>
      </p:sp>
      <p:sp>
        <p:nvSpPr>
          <p:cNvPr id="2" name="TextBox 1"/>
          <p:cNvSpPr txBox="1"/>
          <p:nvPr/>
        </p:nvSpPr>
        <p:spPr>
          <a:xfrm>
            <a:off x="4528140" y="6468205"/>
            <a:ext cx="4609506" cy="40011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en-US" sz="2000" dirty="0"/>
              <a:t>Glynn and </a:t>
            </a:r>
            <a:r>
              <a:rPr lang="en-US" sz="2000" dirty="0" err="1"/>
              <a:t>D'Croz</a:t>
            </a:r>
            <a:r>
              <a:rPr lang="en-US" sz="2000" dirty="0"/>
              <a:t> 1990; Liu et al. 2003</a:t>
            </a:r>
          </a:p>
        </p:txBody>
      </p:sp>
    </p:spTree>
    <p:extLst>
      <p:ext uri="{BB962C8B-B14F-4D97-AF65-F5344CB8AC3E}">
        <p14:creationId xmlns:p14="http://schemas.microsoft.com/office/powerpoint/2010/main" val="3027124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1" y="2825596"/>
            <a:ext cx="9144001" cy="1142134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ctr"/>
            <a:r>
              <a:rPr lang="en-US" sz="3500" dirty="0">
                <a:latin typeface="Gill Sans"/>
                <a:cs typeface="Gill Sans"/>
              </a:rPr>
              <a:t>Degree Heating Month (DHM) = </a:t>
            </a:r>
          </a:p>
          <a:p>
            <a:pPr algn="ctr"/>
            <a:r>
              <a:rPr lang="en-US" sz="3500" dirty="0">
                <a:solidFill>
                  <a:srgbClr val="FF0000"/>
                </a:solidFill>
                <a:latin typeface="Gill Sans"/>
                <a:cs typeface="Gill Sans"/>
              </a:rPr>
              <a:t>Anomaly</a:t>
            </a:r>
            <a:r>
              <a:rPr lang="en-US" sz="3500" i="1" baseline="-25000" dirty="0">
                <a:solidFill>
                  <a:srgbClr val="FF0000"/>
                </a:solidFill>
                <a:latin typeface="Gill Sans"/>
                <a:cs typeface="Gill Sans"/>
              </a:rPr>
              <a:t>month1</a:t>
            </a:r>
            <a:r>
              <a:rPr lang="en-US" sz="3500" dirty="0">
                <a:solidFill>
                  <a:srgbClr val="FF0000"/>
                </a:solidFill>
                <a:latin typeface="Gill Sans"/>
                <a:cs typeface="Gill Sans"/>
              </a:rPr>
              <a:t>+ Anomaly</a:t>
            </a:r>
            <a:r>
              <a:rPr lang="en-US" sz="3500" i="1" baseline="-25000" dirty="0">
                <a:solidFill>
                  <a:srgbClr val="FF0000"/>
                </a:solidFill>
                <a:latin typeface="Gill Sans"/>
                <a:cs typeface="Gill Sans"/>
              </a:rPr>
              <a:t>month2</a:t>
            </a:r>
            <a:r>
              <a:rPr lang="en-US" sz="3500" dirty="0">
                <a:solidFill>
                  <a:srgbClr val="FF0000"/>
                </a:solidFill>
                <a:latin typeface="Gill Sans"/>
                <a:cs typeface="Gill Sans"/>
              </a:rPr>
              <a:t> + Anomaly</a:t>
            </a:r>
            <a:r>
              <a:rPr lang="en-US" sz="3500" i="1" baseline="-25000" dirty="0">
                <a:solidFill>
                  <a:srgbClr val="FF0000"/>
                </a:solidFill>
                <a:latin typeface="Gill Sans"/>
                <a:cs typeface="Gill Sans"/>
              </a:rPr>
              <a:t>month3</a:t>
            </a:r>
            <a:endParaRPr lang="en-US" sz="3500" i="1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1320012" y="5015716"/>
            <a:ext cx="6483091" cy="1077218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>
                <a:lumMod val="65000"/>
              </a:schemeClr>
            </a:solidFill>
          </a:ln>
          <a:extLst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Gill Sans"/>
                <a:ea typeface="ＭＳ Ｐゴシック" charset="0"/>
                <a:cs typeface="Gill Sans"/>
              </a:rPr>
              <a:t>DHM &gt; 1 = bleaching likely</a:t>
            </a:r>
          </a:p>
          <a:p>
            <a:pPr algn="ctr"/>
            <a:r>
              <a:rPr lang="en-US" sz="3500" dirty="0">
                <a:solidFill>
                  <a:schemeClr val="bg1"/>
                </a:solidFill>
                <a:latin typeface="Gill Sans"/>
                <a:ea typeface="ＭＳ Ｐゴシック" charset="0"/>
                <a:cs typeface="Gill Sans"/>
              </a:rPr>
              <a:t>DHM &gt; 2 = mortality likely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69798" y="6457890"/>
            <a:ext cx="2974202" cy="40011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en-US" sz="2000" dirty="0"/>
              <a:t>Donner et al. 2005</a:t>
            </a:r>
          </a:p>
        </p:txBody>
      </p:sp>
      <p:sp>
        <p:nvSpPr>
          <p:cNvPr id="7" name="Rectangle 4"/>
          <p:cNvSpPr>
            <a:spLocks/>
          </p:cNvSpPr>
          <p:nvPr/>
        </p:nvSpPr>
        <p:spPr bwMode="auto">
          <a:xfrm>
            <a:off x="105403" y="107156"/>
            <a:ext cx="8965406" cy="209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3700" i="1" dirty="0" smtClean="0">
                <a:solidFill>
                  <a:srgbClr val="FFFF33"/>
                </a:solidFill>
                <a:ea typeface="ＭＳ Ｐゴシック" charset="0"/>
                <a:cs typeface="Gill Sans"/>
                <a:sym typeface="Calibri Bold" charset="0"/>
              </a:rPr>
              <a:t>Applied </a:t>
            </a:r>
            <a:r>
              <a:rPr lang="en-US" sz="3700" i="1" dirty="0" smtClean="0">
                <a:solidFill>
                  <a:srgbClr val="FFFF33"/>
                </a:solidFill>
                <a:ea typeface="ＭＳ Ｐゴシック" charset="0"/>
                <a:cs typeface="Gill Sans"/>
                <a:sym typeface="Calibri Bold" charset="0"/>
              </a:rPr>
              <a:t>to monthly </a:t>
            </a:r>
            <a:r>
              <a:rPr lang="en-US" sz="3700" i="1" dirty="0" smtClean="0">
                <a:solidFill>
                  <a:srgbClr val="FFFF33"/>
                </a:solidFill>
                <a:ea typeface="ＭＳ Ｐゴシック" charset="0"/>
                <a:cs typeface="Gill Sans"/>
                <a:sym typeface="Calibri Bold" charset="0"/>
              </a:rPr>
              <a:t>data:</a:t>
            </a:r>
            <a:endParaRPr lang="en-US" sz="3700" i="1" dirty="0">
              <a:solidFill>
                <a:srgbClr val="FFFF33"/>
              </a:solidFill>
              <a:ea typeface="ＭＳ Ｐゴシック" charset="0"/>
              <a:cs typeface="Gill Sans"/>
              <a:sym typeface="Calibri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01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428" y="2196703"/>
            <a:ext cx="9069571" cy="5081678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algn="l"/>
            <a:r>
              <a:rPr lang="en-US" sz="3200" dirty="0" smtClean="0">
                <a:latin typeface="Gill Sans"/>
                <a:cs typeface="Gill Sans"/>
              </a:rPr>
              <a:t>1. Coral </a:t>
            </a:r>
            <a:r>
              <a:rPr lang="en-US" sz="3200" dirty="0">
                <a:latin typeface="Gill Sans"/>
                <a:cs typeface="Gill Sans"/>
              </a:rPr>
              <a:t>Reef Watch Current Method (Control)</a:t>
            </a:r>
          </a:p>
          <a:p>
            <a:pPr marL="642915" indent="-642915">
              <a:buFont typeface="+mj-lt"/>
              <a:buAutoNum type="arabicPeriod"/>
            </a:pPr>
            <a:endParaRPr lang="en-US" sz="3200" dirty="0">
              <a:latin typeface="Gill Sans"/>
              <a:cs typeface="Gill Sans"/>
            </a:endParaRPr>
          </a:p>
          <a:p>
            <a:r>
              <a:rPr lang="en-US" sz="3200" dirty="0" smtClean="0">
                <a:latin typeface="Gill Sans"/>
                <a:cs typeface="Gill Sans"/>
              </a:rPr>
              <a:t>2. Variability </a:t>
            </a:r>
            <a:r>
              <a:rPr lang="en-US" sz="3200" dirty="0">
                <a:latin typeface="Gill Sans"/>
                <a:cs typeface="Gill Sans"/>
              </a:rPr>
              <a:t>Based Method </a:t>
            </a:r>
          </a:p>
          <a:p>
            <a:pPr lvl="1" algn="l"/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- 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McClanahan et al. 2007, 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Oliver &amp;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Palumbi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 2011,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Boylan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 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&amp;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Kleypas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 2008,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Teneva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 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et al. 2011, 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Donner 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Gill Sans"/>
                <a:cs typeface="Gill Sans"/>
              </a:rPr>
              <a:t>2011</a:t>
            </a:r>
          </a:p>
          <a:p>
            <a:pPr lvl="1" algn="l"/>
            <a:endParaRPr lang="en-US" sz="1400" dirty="0">
              <a:latin typeface="Gill Sans"/>
              <a:cs typeface="Gill Sans"/>
            </a:endParaRPr>
          </a:p>
          <a:p>
            <a:endParaRPr lang="en-US" sz="1400" dirty="0">
              <a:latin typeface="Gill Sans"/>
              <a:cs typeface="Gill Sans"/>
            </a:endParaRPr>
          </a:p>
          <a:p>
            <a:r>
              <a:rPr lang="en-US" sz="3200" dirty="0" smtClean="0">
                <a:latin typeface="Gill Sans"/>
                <a:cs typeface="Gill Sans"/>
              </a:rPr>
              <a:t>3. Modified </a:t>
            </a:r>
            <a:r>
              <a:rPr lang="en-US" sz="3200" dirty="0">
                <a:latin typeface="Gill Sans"/>
                <a:cs typeface="Gill Sans"/>
              </a:rPr>
              <a:t>Climatology (</a:t>
            </a:r>
            <a:r>
              <a:rPr lang="en-US" sz="3200" dirty="0" err="1">
                <a:latin typeface="Gill Sans"/>
                <a:cs typeface="Gill Sans"/>
              </a:rPr>
              <a:t>MMM</a:t>
            </a:r>
            <a:r>
              <a:rPr lang="en-US" sz="3200" i="1" dirty="0" err="1">
                <a:latin typeface="Gill Sans"/>
                <a:cs typeface="Gill Sans"/>
              </a:rPr>
              <a:t>max</a:t>
            </a:r>
            <a:r>
              <a:rPr lang="en-US" sz="3200" dirty="0">
                <a:latin typeface="Gill Sans"/>
                <a:cs typeface="Gill Sans"/>
              </a:rPr>
              <a:t>)</a:t>
            </a:r>
          </a:p>
          <a:p>
            <a:pPr algn="l"/>
            <a:r>
              <a:rPr lang="en-US" sz="1400" dirty="0">
                <a:latin typeface="Gill Sans"/>
                <a:cs typeface="Gill Sans"/>
              </a:rPr>
              <a:t>	</a:t>
            </a:r>
            <a:r>
              <a:rPr lang="en-US" sz="1400" dirty="0">
                <a:solidFill>
                  <a:srgbClr val="7F7F7F"/>
                </a:solidFill>
                <a:latin typeface="Gill Sans"/>
                <a:cs typeface="Gill Sans"/>
              </a:rPr>
              <a:t>- Donner et al. 2009,  </a:t>
            </a:r>
            <a:r>
              <a:rPr lang="en-US" sz="1400" dirty="0" err="1">
                <a:solidFill>
                  <a:srgbClr val="7F7F7F"/>
                </a:solidFill>
                <a:latin typeface="Gill Sans"/>
                <a:cs typeface="Gill Sans"/>
              </a:rPr>
              <a:t>Teneva</a:t>
            </a:r>
            <a:r>
              <a:rPr lang="en-US" sz="1400" dirty="0">
                <a:solidFill>
                  <a:srgbClr val="7F7F7F"/>
                </a:solidFill>
                <a:latin typeface="Gill Sans"/>
                <a:cs typeface="Gill Sans"/>
              </a:rPr>
              <a:t> et al. 2011,  Donner 2011</a:t>
            </a:r>
          </a:p>
          <a:p>
            <a:pPr algn="l"/>
            <a:endParaRPr lang="en-US" sz="3200" dirty="0">
              <a:latin typeface="Gill Sans"/>
              <a:cs typeface="Gill Sans"/>
            </a:endParaRPr>
          </a:p>
          <a:p>
            <a:pPr algn="l"/>
            <a:r>
              <a:rPr lang="en-US" sz="3200" dirty="0" smtClean="0">
                <a:latin typeface="Gill Sans"/>
                <a:cs typeface="Gill Sans"/>
              </a:rPr>
              <a:t>4. Variability </a:t>
            </a:r>
            <a:r>
              <a:rPr lang="en-US" sz="3200" dirty="0">
                <a:latin typeface="Gill Sans"/>
                <a:cs typeface="Gill Sans"/>
              </a:rPr>
              <a:t>+ </a:t>
            </a:r>
            <a:r>
              <a:rPr lang="en-US" sz="3200" dirty="0" err="1">
                <a:latin typeface="Gill Sans"/>
                <a:cs typeface="Gill Sans"/>
              </a:rPr>
              <a:t>MMM</a:t>
            </a:r>
            <a:r>
              <a:rPr lang="en-US" sz="3200" i="1" dirty="0" err="1">
                <a:latin typeface="Gill Sans"/>
                <a:cs typeface="Gill Sans"/>
              </a:rPr>
              <a:t>max</a:t>
            </a:r>
            <a:endParaRPr lang="en-US" sz="3200" i="1" dirty="0">
              <a:latin typeface="Gill Sans"/>
              <a:cs typeface="Gill Sans"/>
            </a:endParaRPr>
          </a:p>
          <a:p>
            <a:pPr algn="l"/>
            <a:r>
              <a:rPr lang="en-US" sz="1400" dirty="0">
                <a:latin typeface="Gill Sans"/>
                <a:cs typeface="Gill Sans"/>
              </a:rPr>
              <a:t>	</a:t>
            </a:r>
            <a:r>
              <a:rPr lang="en-US" sz="1400" dirty="0">
                <a:solidFill>
                  <a:srgbClr val="7F7F7F"/>
                </a:solidFill>
                <a:latin typeface="Gill Sans"/>
                <a:cs typeface="Gill Sans"/>
              </a:rPr>
              <a:t>- Donner 2011</a:t>
            </a:r>
          </a:p>
          <a:p>
            <a:pPr marL="642915" indent="-642915">
              <a:buAutoNum type="arabicPeriod" startAt="4"/>
            </a:pPr>
            <a:endParaRPr lang="en-US" sz="3200" i="1" dirty="0">
              <a:solidFill>
                <a:srgbClr val="7F7F7F"/>
              </a:solidFill>
              <a:latin typeface="Gill Sans"/>
              <a:cs typeface="Gill Sans"/>
            </a:endParaRPr>
          </a:p>
          <a:p>
            <a:pPr algn="l" eaLnBrk="1" hangingPunct="1"/>
            <a:endParaRPr lang="en-US" sz="3200" dirty="0">
              <a:latin typeface="Gill Sans"/>
              <a:cs typeface="Gill Sans"/>
            </a:endParaRPr>
          </a:p>
        </p:txBody>
      </p:sp>
      <p:sp>
        <p:nvSpPr>
          <p:cNvPr id="9" name="Rectangle 3"/>
          <p:cNvSpPr>
            <a:spLocks/>
          </p:cNvSpPr>
          <p:nvPr/>
        </p:nvSpPr>
        <p:spPr bwMode="auto">
          <a:xfrm>
            <a:off x="339328" y="428625"/>
            <a:ext cx="8626078" cy="112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4200" dirty="0" smtClean="0">
                <a:solidFill>
                  <a:srgbClr val="FFFF33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Test bleaching prediction method against </a:t>
            </a:r>
            <a:r>
              <a:rPr lang="en-US" sz="4200" dirty="0" err="1" smtClean="0">
                <a:solidFill>
                  <a:srgbClr val="FFFF33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Reefbase</a:t>
            </a:r>
            <a:r>
              <a:rPr lang="en-US" sz="4200" dirty="0">
                <a:solidFill>
                  <a:srgbClr val="FFFF33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 </a:t>
            </a:r>
            <a:r>
              <a:rPr lang="en-US" sz="4200" dirty="0" smtClean="0">
                <a:solidFill>
                  <a:srgbClr val="FFFF33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observations</a:t>
            </a:r>
            <a:endParaRPr lang="en-US" sz="4200" dirty="0">
              <a:solidFill>
                <a:srgbClr val="FFFF33"/>
              </a:solidFill>
              <a:latin typeface="Gill Sans"/>
              <a:ea typeface="ＭＳ Ｐゴシック" charset="0"/>
              <a:cs typeface="Gill Sans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178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87694" y="1684638"/>
            <a:ext cx="7133339" cy="472973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8003"/>
            <a:ext cx="9144000" cy="1143000"/>
          </a:xfrm>
        </p:spPr>
        <p:txBody>
          <a:bodyPr>
            <a:no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Ground-truth CRW Method with </a:t>
            </a:r>
            <a:r>
              <a:rPr lang="en-US" sz="3500" dirty="0" err="1">
                <a:solidFill>
                  <a:srgbClr val="FFFFFF"/>
                </a:solidFill>
              </a:rPr>
              <a:t>Reefbase</a:t>
            </a:r>
            <a:r>
              <a:rPr lang="en-US" sz="3500" dirty="0">
                <a:solidFill>
                  <a:srgbClr val="FFFFFF"/>
                </a:solidFill>
              </a:rPr>
              <a:t> Observations between 1985-2010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48770" y="6444710"/>
            <a:ext cx="4895231" cy="40011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r"/>
            <a:r>
              <a:rPr lang="en-US" sz="2000" dirty="0">
                <a:solidFill>
                  <a:srgbClr val="FFFFFF"/>
                </a:solidFill>
              </a:rPr>
              <a:t>Logan et al. 2012</a:t>
            </a:r>
            <a:r>
              <a:rPr lang="en-US" sz="2000" i="1" dirty="0">
                <a:solidFill>
                  <a:srgbClr val="FFFFFF"/>
                </a:solidFill>
              </a:rPr>
              <a:t>, ICRS Proceedings</a:t>
            </a:r>
          </a:p>
        </p:txBody>
      </p:sp>
      <p:pic>
        <p:nvPicPr>
          <p:cNvPr id="6" name="Picture 5" descr="Table1&amp;2.Norm_0706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4" t="9830" r="24766" b="30267"/>
          <a:stretch/>
        </p:blipFill>
        <p:spPr>
          <a:xfrm>
            <a:off x="972016" y="1653278"/>
            <a:ext cx="7133339" cy="473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31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New IPCC class global climate models: Earth System Models (ESMs)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Screen Shot 2012-03-02 at 3.48.27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" t="3398" r="3333" b="7560"/>
          <a:stretch/>
        </p:blipFill>
        <p:spPr>
          <a:xfrm>
            <a:off x="745997" y="2539189"/>
            <a:ext cx="7729999" cy="2522074"/>
          </a:xfrm>
          <a:prstGeom prst="rect">
            <a:avLst/>
          </a:prstGeom>
          <a:ln w="38100" cmpd="sng">
            <a:solidFill>
              <a:srgbClr val="A6A6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5686778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rgbClr val="FFFF00"/>
                </a:solidFill>
              </a:rPr>
              <a:t>GFDL Earth System Model </a:t>
            </a:r>
            <a:r>
              <a:rPr lang="en-US" sz="2500" dirty="0" smtClean="0">
                <a:solidFill>
                  <a:srgbClr val="FFFF00"/>
                </a:solidFill>
              </a:rPr>
              <a:t>2M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(1/3° grid, monthly SST output)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4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038600" y="1501077"/>
            <a:ext cx="4884006" cy="5043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69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IPCC 5</a:t>
            </a:r>
            <a:r>
              <a:rPr lang="en-US" baseline="30000" dirty="0" smtClean="0">
                <a:solidFill>
                  <a:srgbClr val="FFFFFF"/>
                </a:solidFill>
              </a:rPr>
              <a:t>th</a:t>
            </a:r>
            <a:r>
              <a:rPr lang="en-US" dirty="0" smtClean="0">
                <a:solidFill>
                  <a:srgbClr val="FFFFFF"/>
                </a:solidFill>
              </a:rPr>
              <a:t> Assessment future scenarios: </a:t>
            </a:r>
            <a:r>
              <a:rPr lang="en-US" sz="3300" dirty="0">
                <a:solidFill>
                  <a:srgbClr val="FFFFFF"/>
                </a:solidFill>
              </a:rPr>
              <a:t> 4 Representative Concentration Pathways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sz="3300" dirty="0">
                <a:solidFill>
                  <a:srgbClr val="FFFFFF"/>
                </a:solidFill>
              </a:rPr>
              <a:t>(RCPs)</a:t>
            </a:r>
          </a:p>
        </p:txBody>
      </p:sp>
      <p:pic>
        <p:nvPicPr>
          <p:cNvPr id="4" name="Picture 3" descr="Screen Shot 2012-03-02 at 3.20.2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t="2262" r="46559"/>
          <a:stretch/>
        </p:blipFill>
        <p:spPr>
          <a:xfrm>
            <a:off x="173149" y="1501077"/>
            <a:ext cx="4321573" cy="504388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4038601" y="1501076"/>
            <a:ext cx="668678" cy="46153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72939" y="5966022"/>
            <a:ext cx="668678" cy="5759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88792" y="4834194"/>
            <a:ext cx="6199039" cy="954107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lvl="0"/>
            <a:r>
              <a:rPr lang="en-US" sz="2800" b="1" dirty="0">
                <a:solidFill>
                  <a:srgbClr val="3366FF"/>
                </a:solidFill>
              </a:rPr>
              <a:t>3.0 W/m</a:t>
            </a:r>
            <a:r>
              <a:rPr lang="en-US" sz="2800" b="1" baseline="30000" dirty="0">
                <a:solidFill>
                  <a:srgbClr val="3366FF"/>
                </a:solidFill>
              </a:rPr>
              <a:t>2</a:t>
            </a:r>
            <a:r>
              <a:rPr lang="en-US" sz="2800" b="1" dirty="0">
                <a:solidFill>
                  <a:srgbClr val="3366FF"/>
                </a:solidFill>
              </a:rPr>
              <a:t>: Aggressive mitigation</a:t>
            </a: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5183" y="4323105"/>
            <a:ext cx="4683180" cy="52322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2800" b="1" dirty="0">
                <a:solidFill>
                  <a:srgbClr val="FF6600"/>
                </a:solidFill>
              </a:rPr>
              <a:t>4.5 W/m</a:t>
            </a:r>
            <a:r>
              <a:rPr lang="en-US" sz="2800" b="1" baseline="30000" dirty="0">
                <a:solidFill>
                  <a:srgbClr val="FF6600"/>
                </a:solidFill>
              </a:rPr>
              <a:t>2</a:t>
            </a:r>
            <a:r>
              <a:rPr lang="en-US" sz="2800" b="1" dirty="0">
                <a:solidFill>
                  <a:srgbClr val="FF6600"/>
                </a:solidFill>
              </a:rPr>
              <a:t>: Active mitigation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2209" y="2965425"/>
            <a:ext cx="5251286" cy="954107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8.5 W/m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: Heavy emissions</a:t>
            </a: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5183" y="3741627"/>
            <a:ext cx="5501921" cy="52322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6.0 W/m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: Moderate emissions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8946" y="1515134"/>
            <a:ext cx="4698188" cy="4260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3148" y="1501077"/>
            <a:ext cx="8749458" cy="504388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73148" y="1333956"/>
            <a:ext cx="8749458" cy="59251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3149" y="1926475"/>
            <a:ext cx="8749457" cy="461848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6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16963" y="2081016"/>
            <a:ext cx="8809820" cy="365104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6" tIns="45709" rIns="91416" bIns="45709" spcCol="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88112"/>
            <a:ext cx="914399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Future Bleaching under Climate Change: </a:t>
            </a:r>
            <a:r>
              <a:rPr lang="en-US" dirty="0" smtClean="0">
                <a:solidFill>
                  <a:schemeClr val="bg1"/>
                </a:solidFill>
              </a:rPr>
              <a:t>Mitigation Scenarios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1142" y="3078496"/>
            <a:ext cx="1420944" cy="654986"/>
          </a:xfrm>
          <a:prstGeom prst="rect">
            <a:avLst/>
          </a:prstGeom>
          <a:noFill/>
        </p:spPr>
        <p:txBody>
          <a:bodyPr wrap="square" lIns="91416" tIns="45709" rIns="91416" bIns="45709" rtlCol="0">
            <a:spAutoFit/>
          </a:bodyPr>
          <a:lstStyle/>
          <a:p>
            <a:r>
              <a:rPr lang="en-US" dirty="0" smtClean="0"/>
              <a:t>Active Mitigation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893799" y="4153247"/>
            <a:ext cx="0" cy="68991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16246" y="4839227"/>
            <a:ext cx="615462" cy="0"/>
          </a:xfrm>
          <a:prstGeom prst="line">
            <a:avLst/>
          </a:prstGeom>
          <a:ln cap="sq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701778" y="2863052"/>
            <a:ext cx="1393734" cy="43088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3366FF"/>
                </a:solidFill>
              </a:rPr>
              <a:t>3.0 W/</a:t>
            </a:r>
            <a:r>
              <a:rPr lang="en-US" sz="2200" b="1" dirty="0" smtClean="0">
                <a:solidFill>
                  <a:srgbClr val="3366FF"/>
                </a:solidFill>
              </a:rPr>
              <a:t>m</a:t>
            </a:r>
            <a:r>
              <a:rPr lang="en-US" sz="2200" b="1" baseline="30000" dirty="0" smtClean="0">
                <a:solidFill>
                  <a:srgbClr val="3366FF"/>
                </a:solidFill>
              </a:rPr>
              <a:t>2</a:t>
            </a:r>
            <a:endParaRPr lang="en-US" sz="2200" b="1" dirty="0"/>
          </a:p>
        </p:txBody>
      </p:sp>
      <p:pic>
        <p:nvPicPr>
          <p:cNvPr id="22" name="Picture 21" descr="Freq5yr_wLine_MMMax+Con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9" t="52274" r="50000" b="6597"/>
          <a:stretch/>
        </p:blipFill>
        <p:spPr>
          <a:xfrm>
            <a:off x="4483024" y="2670634"/>
            <a:ext cx="4255784" cy="269209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990979" y="2879768"/>
            <a:ext cx="1440475" cy="430883"/>
          </a:xfrm>
          <a:prstGeom prst="rect">
            <a:avLst/>
          </a:prstGeom>
          <a:solidFill>
            <a:srgbClr val="FFFFFF"/>
          </a:solidFill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2200" b="1" dirty="0">
                <a:solidFill>
                  <a:srgbClr val="FF6600"/>
                </a:solidFill>
              </a:rPr>
              <a:t>4.5 W/</a:t>
            </a:r>
            <a:r>
              <a:rPr lang="en-US" sz="2200" b="1" dirty="0" smtClean="0">
                <a:solidFill>
                  <a:srgbClr val="FF6600"/>
                </a:solidFill>
              </a:rPr>
              <a:t>m</a:t>
            </a:r>
            <a:r>
              <a:rPr lang="en-US" sz="2200" b="1" baseline="30000" dirty="0" smtClean="0">
                <a:solidFill>
                  <a:srgbClr val="FF6600"/>
                </a:solidFill>
              </a:rPr>
              <a:t>2</a:t>
            </a:r>
            <a:endParaRPr lang="en-US" sz="2200" b="1" dirty="0">
              <a:solidFill>
                <a:srgbClr val="FF66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415976" y="5069576"/>
            <a:ext cx="823538" cy="0"/>
          </a:xfrm>
          <a:prstGeom prst="line">
            <a:avLst/>
          </a:prstGeom>
          <a:ln cap="sq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57561" y="5362727"/>
            <a:ext cx="37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01778" y="2129949"/>
            <a:ext cx="7752976" cy="4770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% Global Reefs Bleaching &gt;2x every 5yrs</a:t>
            </a:r>
            <a:endParaRPr lang="en-US" sz="2500" dirty="0"/>
          </a:p>
        </p:txBody>
      </p:sp>
      <p:sp>
        <p:nvSpPr>
          <p:cNvPr id="32" name="Rectangle 31"/>
          <p:cNvSpPr/>
          <p:nvPr/>
        </p:nvSpPr>
        <p:spPr>
          <a:xfrm>
            <a:off x="4399480" y="2757412"/>
            <a:ext cx="245622" cy="2841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Freq5yr_wLine_MMMax+Con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t="51843" r="71058" b="2967"/>
          <a:stretch/>
        </p:blipFill>
        <p:spPr>
          <a:xfrm>
            <a:off x="366588" y="2640851"/>
            <a:ext cx="4116436" cy="2957944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634942" y="2607006"/>
            <a:ext cx="7535759" cy="15040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01778" y="5362727"/>
            <a:ext cx="37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01263" y="3710281"/>
            <a:ext cx="26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68614" y="2879764"/>
            <a:ext cx="1440475" cy="430883"/>
          </a:xfrm>
          <a:prstGeom prst="rect">
            <a:avLst/>
          </a:prstGeom>
          <a:solidFill>
            <a:srgbClr val="FFFFFF"/>
          </a:solidFill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2200" b="1" dirty="0" smtClean="0">
                <a:solidFill>
                  <a:srgbClr val="0000FF"/>
                </a:solidFill>
              </a:rPr>
              <a:t>3.0 </a:t>
            </a:r>
            <a:r>
              <a:rPr lang="en-US" sz="2200" b="1" dirty="0">
                <a:solidFill>
                  <a:srgbClr val="0000FF"/>
                </a:solidFill>
              </a:rPr>
              <a:t>W/</a:t>
            </a:r>
            <a:r>
              <a:rPr lang="en-US" sz="2200" b="1" dirty="0" smtClean="0">
                <a:solidFill>
                  <a:srgbClr val="0000FF"/>
                </a:solidFill>
              </a:rPr>
              <a:t>m</a:t>
            </a:r>
            <a:r>
              <a:rPr lang="en-US" sz="2200" b="1" baseline="30000" dirty="0" smtClean="0">
                <a:solidFill>
                  <a:srgbClr val="0000FF"/>
                </a:solidFill>
              </a:rPr>
              <a:t>2</a:t>
            </a:r>
            <a:endParaRPr lang="en-US" sz="2200" b="1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1469452" y="5069576"/>
            <a:ext cx="759429" cy="0"/>
          </a:xfrm>
          <a:prstGeom prst="line">
            <a:avLst/>
          </a:prstGeom>
          <a:ln cap="sq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59106" y="5975321"/>
            <a:ext cx="182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Climatological period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569302" y="5362727"/>
            <a:ext cx="244754" cy="5169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682014" y="5070966"/>
            <a:ext cx="759429" cy="0"/>
          </a:xfrm>
          <a:prstGeom prst="line">
            <a:avLst/>
          </a:prstGeom>
          <a:ln cap="sq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69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/>
          <p:cNvSpPr/>
          <p:nvPr/>
        </p:nvSpPr>
        <p:spPr>
          <a:xfrm>
            <a:off x="116963" y="2081016"/>
            <a:ext cx="8809820" cy="365104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6" tIns="45709" rIns="91416" bIns="45709" spcCol="0" rtlCol="0" anchor="ctr"/>
          <a:lstStyle/>
          <a:p>
            <a:pPr algn="ctr"/>
            <a:endParaRPr lang="en-US"/>
          </a:p>
        </p:txBody>
      </p:sp>
      <p:pic>
        <p:nvPicPr>
          <p:cNvPr id="11" name="Picture 10" descr="Freq5yr_wLine_MMMax+Con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2" t="50887" r="29257" b="2967"/>
          <a:stretch/>
        </p:blipFill>
        <p:spPr>
          <a:xfrm>
            <a:off x="366588" y="2556867"/>
            <a:ext cx="4297004" cy="3051507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>
            <a:off x="6784053" y="4834898"/>
            <a:ext cx="0" cy="68991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06477" y="5468731"/>
            <a:ext cx="615462" cy="0"/>
          </a:xfrm>
          <a:prstGeom prst="line">
            <a:avLst/>
          </a:prstGeom>
          <a:ln cap="sq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Freq5yr_wLine_MMMax+Con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31" t="50887" r="9085" b="4483"/>
          <a:stretch/>
        </p:blipFill>
        <p:spPr>
          <a:xfrm>
            <a:off x="4663592" y="2573579"/>
            <a:ext cx="4076996" cy="2951235"/>
          </a:xfrm>
          <a:prstGeom prst="rect">
            <a:avLst/>
          </a:prstGeom>
        </p:spPr>
      </p:pic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" y="388112"/>
            <a:ext cx="914399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Future Bleaching under Climate Change: </a:t>
            </a:r>
            <a:r>
              <a:rPr lang="en-US" dirty="0" smtClean="0">
                <a:solidFill>
                  <a:schemeClr val="bg1"/>
                </a:solidFill>
              </a:rPr>
              <a:t>Emissions Scenarios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35196" y="2877714"/>
            <a:ext cx="1483052" cy="43088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6.5 </a:t>
            </a:r>
            <a:r>
              <a:rPr lang="en-US" sz="2200" b="1" dirty="0">
                <a:solidFill>
                  <a:schemeClr val="bg1">
                    <a:lumMod val="50000"/>
                  </a:schemeClr>
                </a:solidFill>
              </a:rPr>
              <a:t>W/</a:t>
            </a:r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m</a:t>
            </a:r>
            <a:r>
              <a:rPr lang="en-US" sz="2200" b="1" baseline="300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2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13116" y="2887722"/>
            <a:ext cx="1492113" cy="430883"/>
          </a:xfrm>
          <a:prstGeom prst="rect">
            <a:avLst/>
          </a:prstGeom>
          <a:solidFill>
            <a:srgbClr val="FFFFFF"/>
          </a:solidFill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2200" b="1" dirty="0" smtClean="0">
                <a:solidFill>
                  <a:srgbClr val="FF0000"/>
                </a:solidFill>
              </a:rPr>
              <a:t>8.0 </a:t>
            </a:r>
            <a:r>
              <a:rPr lang="en-US" sz="2200" b="1" dirty="0">
                <a:solidFill>
                  <a:srgbClr val="FF0000"/>
                </a:solidFill>
              </a:rPr>
              <a:t>W/</a:t>
            </a:r>
            <a:r>
              <a:rPr lang="en-US" sz="2200" b="1" dirty="0" smtClean="0">
                <a:solidFill>
                  <a:srgbClr val="FF0000"/>
                </a:solidFill>
              </a:rPr>
              <a:t>m</a:t>
            </a:r>
            <a:r>
              <a:rPr lang="en-US" sz="2200" b="1" baseline="30000" dirty="0" smtClean="0">
                <a:solidFill>
                  <a:srgbClr val="FF0000"/>
                </a:solidFill>
              </a:rPr>
              <a:t>2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57561" y="5362727"/>
            <a:ext cx="37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34942" y="2264408"/>
            <a:ext cx="7535759" cy="4846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701778" y="5362727"/>
            <a:ext cx="37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01263" y="3710281"/>
            <a:ext cx="26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01778" y="2129949"/>
            <a:ext cx="7752976" cy="4770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% Global Reefs Bleaching &gt;2x every 5yrs</a:t>
            </a:r>
            <a:endParaRPr lang="en-US" sz="25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58819" y="5069576"/>
            <a:ext cx="759429" cy="0"/>
          </a:xfrm>
          <a:prstGeom prst="line">
            <a:avLst/>
          </a:prstGeom>
          <a:ln cap="sq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703280" y="5081599"/>
            <a:ext cx="759429" cy="0"/>
          </a:xfrm>
          <a:prstGeom prst="line">
            <a:avLst/>
          </a:prstGeom>
          <a:ln cap="sq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58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9329" y="1862463"/>
            <a:ext cx="6216656" cy="5235566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3200" dirty="0" smtClean="0">
                <a:latin typeface="Gill Sans"/>
                <a:cs typeface="Gill Sans"/>
              </a:rPr>
              <a:t>I. Thermal </a:t>
            </a:r>
            <a:r>
              <a:rPr lang="en-US" sz="3200" dirty="0">
                <a:latin typeface="Gill Sans"/>
                <a:cs typeface="Gill Sans"/>
              </a:rPr>
              <a:t>tolerance varies with </a:t>
            </a:r>
            <a:r>
              <a:rPr lang="en-US" sz="3200" dirty="0" smtClean="0">
                <a:latin typeface="Gill Sans"/>
                <a:cs typeface="Gill Sans"/>
              </a:rPr>
              <a:t> 	thermal </a:t>
            </a:r>
            <a:r>
              <a:rPr lang="en-US" sz="3200" dirty="0" smtClean="0">
                <a:latin typeface="Gill Sans"/>
                <a:cs typeface="Gill Sans"/>
              </a:rPr>
              <a:t>history</a:t>
            </a:r>
          </a:p>
          <a:p>
            <a:pPr marL="971432" lvl="1" indent="-514350"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Physiological acclimatization</a:t>
            </a:r>
          </a:p>
          <a:p>
            <a:pPr marL="971432" lvl="1" indent="-514350"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Directional selection</a:t>
            </a:r>
            <a:endParaRPr lang="en-US" sz="2800" dirty="0">
              <a:solidFill>
                <a:srgbClr val="FFFFFF"/>
              </a:solidFill>
              <a:latin typeface="Gill Sans"/>
              <a:cs typeface="Gill Sans"/>
            </a:endParaRPr>
          </a:p>
          <a:p>
            <a:endParaRPr lang="en-US" sz="3200" dirty="0">
              <a:latin typeface="Gill Sans"/>
              <a:cs typeface="Gill Sans"/>
            </a:endParaRPr>
          </a:p>
          <a:p>
            <a:pPr marL="571500" indent="-571500">
              <a:buAutoNum type="romanUcPeriod" startAt="2"/>
            </a:pPr>
            <a:r>
              <a:rPr lang="en-US" sz="3200" dirty="0" smtClean="0">
                <a:solidFill>
                  <a:srgbClr val="000000"/>
                </a:solidFill>
                <a:latin typeface="Gill Sans"/>
                <a:cs typeface="Gill Sans"/>
              </a:rPr>
              <a:t>Thermal </a:t>
            </a:r>
            <a:r>
              <a:rPr lang="en-US" sz="3200" dirty="0">
                <a:solidFill>
                  <a:srgbClr val="000000"/>
                </a:solidFill>
                <a:latin typeface="Gill Sans"/>
                <a:cs typeface="Gill Sans"/>
              </a:rPr>
              <a:t>tolerance transiently </a:t>
            </a:r>
            <a:r>
              <a:rPr lang="en-US" sz="3200" dirty="0" smtClean="0">
                <a:solidFill>
                  <a:srgbClr val="000000"/>
                </a:solidFill>
                <a:latin typeface="Gill Sans"/>
                <a:cs typeface="Gill Sans"/>
              </a:rPr>
              <a:t>  increases </a:t>
            </a:r>
            <a:r>
              <a:rPr lang="en-US" sz="3200" dirty="0">
                <a:solidFill>
                  <a:srgbClr val="000000"/>
                </a:solidFill>
                <a:latin typeface="Gill Sans"/>
                <a:cs typeface="Gill Sans"/>
              </a:rPr>
              <a:t>after </a:t>
            </a:r>
            <a:r>
              <a:rPr lang="en-US" sz="3200" dirty="0" smtClean="0">
                <a:solidFill>
                  <a:srgbClr val="000000"/>
                </a:solidFill>
                <a:latin typeface="Gill Sans"/>
                <a:cs typeface="Gill Sans"/>
              </a:rPr>
              <a:t>bleaching</a:t>
            </a:r>
          </a:p>
          <a:p>
            <a:pPr marL="971432" lvl="1" indent="-514350">
              <a:buFont typeface="Arial"/>
              <a:buChar char="•"/>
            </a:pPr>
            <a:r>
              <a:rPr lang="en-US" sz="2800" dirty="0" err="1" smtClean="0">
                <a:solidFill>
                  <a:schemeClr val="bg1"/>
                </a:solidFill>
                <a:latin typeface="Gill Sans"/>
                <a:cs typeface="Gill Sans"/>
              </a:rPr>
              <a:t>Symbiont</a:t>
            </a:r>
            <a:r>
              <a:rPr lang="en-US" sz="2800" dirty="0" smtClean="0">
                <a:solidFill>
                  <a:schemeClr val="bg1"/>
                </a:solidFill>
                <a:latin typeface="Gill Sans"/>
                <a:cs typeface="Gill Sans"/>
              </a:rPr>
              <a:t> reshuffling</a:t>
            </a:r>
            <a:endParaRPr lang="en-US" sz="2800" dirty="0">
              <a:solidFill>
                <a:schemeClr val="bg1"/>
              </a:solidFill>
              <a:latin typeface="Gill Sans"/>
              <a:cs typeface="Gill Sans"/>
            </a:endParaRPr>
          </a:p>
          <a:p>
            <a:pPr marL="971432" lvl="1" indent="-51435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Gill Sans"/>
                <a:cs typeface="Gill Sans"/>
              </a:rPr>
              <a:t>Directional selection</a:t>
            </a:r>
          </a:p>
          <a:p>
            <a:endParaRPr lang="en-US" sz="3200" dirty="0">
              <a:solidFill>
                <a:srgbClr val="7F7F7F"/>
              </a:solidFill>
              <a:latin typeface="Gill Sans"/>
              <a:cs typeface="Gill Sans"/>
            </a:endParaRPr>
          </a:p>
          <a:p>
            <a:pPr algn="l" eaLnBrk="1" hangingPunct="1"/>
            <a:endParaRPr lang="en-US" sz="3200" dirty="0">
              <a:latin typeface="Gill Sans"/>
              <a:cs typeface="Gill Sans"/>
            </a:endParaRPr>
          </a:p>
        </p:txBody>
      </p:sp>
      <p:sp>
        <p:nvSpPr>
          <p:cNvPr id="9" name="Rectangle 3"/>
          <p:cNvSpPr>
            <a:spLocks/>
          </p:cNvSpPr>
          <p:nvPr/>
        </p:nvSpPr>
        <p:spPr bwMode="auto">
          <a:xfrm>
            <a:off x="339328" y="428625"/>
            <a:ext cx="8626078" cy="112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4200" dirty="0" smtClean="0">
                <a:solidFill>
                  <a:srgbClr val="FFFF33"/>
                </a:solidFill>
                <a:latin typeface="Gill Sans"/>
                <a:ea typeface="ＭＳ Ｐゴシック" charset="0"/>
                <a:cs typeface="Gill Sans"/>
                <a:sym typeface="Calibri" charset="0"/>
              </a:rPr>
              <a:t>Adapt or acclimatize?</a:t>
            </a:r>
            <a:endParaRPr lang="en-US" sz="4200" dirty="0">
              <a:solidFill>
                <a:srgbClr val="FFFF33"/>
              </a:solidFill>
              <a:latin typeface="Gill Sans"/>
              <a:ea typeface="ＭＳ Ｐゴシック" charset="0"/>
              <a:cs typeface="Gill Sans"/>
              <a:sym typeface="Calibri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1892" t="48466" r="4232" b="26352"/>
          <a:stretch/>
        </p:blipFill>
        <p:spPr>
          <a:xfrm>
            <a:off x="6443096" y="2054155"/>
            <a:ext cx="2302265" cy="162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763" y="3637922"/>
            <a:ext cx="2487132" cy="369328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e.g., Hughes et al. 2003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4630" y="6434394"/>
            <a:ext cx="3613408" cy="369328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dirty="0" smtClean="0">
                <a:solidFill>
                  <a:schemeClr val="bg1"/>
                </a:solidFill>
                <a:latin typeface="Calibri"/>
                <a:cs typeface="Calibri"/>
              </a:rPr>
              <a:t>e.g., </a:t>
            </a:r>
            <a:r>
              <a:rPr 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LaJeunesse</a:t>
            </a:r>
            <a:r>
              <a:rPr 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et al. </a:t>
            </a:r>
            <a:r>
              <a:rPr lang="en-US" dirty="0" smtClean="0">
                <a:solidFill>
                  <a:schemeClr val="bg1"/>
                </a:solidFill>
                <a:latin typeface="Calibri"/>
                <a:cs typeface="Calibri"/>
              </a:rPr>
              <a:t>2009</a:t>
            </a:r>
            <a:endParaRPr 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" name="Picture 1" descr="SymbiontReshuffl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206" y="4477366"/>
            <a:ext cx="2037472" cy="20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6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329" y="1673924"/>
            <a:ext cx="742443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500" b="1" dirty="0">
                <a:solidFill>
                  <a:srgbClr val="FFFF00"/>
                </a:solidFill>
                <a:latin typeface="Arial" charset="0"/>
                <a:cs typeface="Arial" charset="0"/>
              </a:rPr>
              <a:t>Could these “adaptive” mechanisms keep pace with climate change?</a:t>
            </a:r>
          </a:p>
          <a:p>
            <a:pPr marL="0" indent="0" algn="ctr">
              <a:buNone/>
            </a:pPr>
            <a:endParaRPr lang="en-US" sz="4500" b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dirty="0">
              <a:latin typeface="Times New Roman" charset="0"/>
              <a:cs typeface="Times New Roman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74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932495" y="1314326"/>
            <a:ext cx="7593172" cy="5342176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6" tIns="45709" rIns="91416" bIns="45709" spcCol="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62" y="100277"/>
            <a:ext cx="8905897" cy="1143000"/>
          </a:xfrm>
        </p:spPr>
        <p:txBody>
          <a:bodyPr>
            <a:noAutofit/>
          </a:bodyPr>
          <a:lstStyle/>
          <a:p>
            <a:r>
              <a:rPr lang="en-US" sz="2900" b="1" dirty="0">
                <a:latin typeface="Calibri"/>
                <a:cs typeface="Calibri"/>
              </a:rPr>
              <a:t>I. Thermal tolerance varies with thermal history</a:t>
            </a:r>
            <a:endParaRPr lang="en-US" sz="2900" dirty="0">
              <a:latin typeface="Calibri"/>
              <a:cs typeface="Calibri"/>
            </a:endParaRPr>
          </a:p>
        </p:txBody>
      </p:sp>
      <p:pic>
        <p:nvPicPr>
          <p:cNvPr id="4" name="Picture 3" descr="Roll_RCP60_20to10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4" t="31156" r="18208" b="29946"/>
          <a:stretch/>
        </p:blipFill>
        <p:spPr>
          <a:xfrm>
            <a:off x="1703308" y="1757687"/>
            <a:ext cx="6266886" cy="478717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05333" y="2986115"/>
            <a:ext cx="1562899" cy="43088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6.5 </a:t>
            </a:r>
            <a:r>
              <a:rPr lang="en-US" sz="2200" b="1" dirty="0">
                <a:solidFill>
                  <a:schemeClr val="bg1">
                    <a:lumMod val="50000"/>
                  </a:schemeClr>
                </a:solidFill>
              </a:rPr>
              <a:t>W/</a:t>
            </a:r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m</a:t>
            </a:r>
            <a:r>
              <a:rPr lang="en-US" sz="2200" b="1" baseline="300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2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9316" y="3720386"/>
            <a:ext cx="265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%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7973" y="1352040"/>
            <a:ext cx="5629999" cy="4770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% Global Reefs Bleaching &gt;2x every 5yrs</a:t>
            </a:r>
            <a:endParaRPr lang="en-US" sz="2500" dirty="0"/>
          </a:p>
        </p:txBody>
      </p:sp>
      <p:sp>
        <p:nvSpPr>
          <p:cNvPr id="12" name="TextBox 11"/>
          <p:cNvSpPr txBox="1"/>
          <p:nvPr/>
        </p:nvSpPr>
        <p:spPr>
          <a:xfrm>
            <a:off x="3809652" y="6259039"/>
            <a:ext cx="2085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Year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415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932495" y="1314326"/>
            <a:ext cx="7593172" cy="5310565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6" tIns="45709" rIns="91416" bIns="45709" spcCol="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0635" y="91396"/>
            <a:ext cx="9645270" cy="1143000"/>
          </a:xfrm>
        </p:spPr>
        <p:txBody>
          <a:bodyPr>
            <a:noAutofit/>
          </a:bodyPr>
          <a:lstStyle/>
          <a:p>
            <a:r>
              <a:rPr lang="en-US" sz="2900" b="1" dirty="0">
                <a:solidFill>
                  <a:srgbClr val="000000"/>
                </a:solidFill>
                <a:latin typeface="Calibri"/>
                <a:cs typeface="Calibri"/>
              </a:rPr>
              <a:t>II. Thermal tolerance transiently increases after </a:t>
            </a:r>
            <a:r>
              <a:rPr lang="en-US" sz="2900" b="1" dirty="0" smtClean="0">
                <a:solidFill>
                  <a:srgbClr val="000000"/>
                </a:solidFill>
                <a:latin typeface="Calibri"/>
                <a:cs typeface="Calibri"/>
              </a:rPr>
              <a:t>bleaching</a:t>
            </a:r>
            <a:endParaRPr lang="en-US" sz="29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9" name="Picture 8" descr="Adjust_RCP60_0to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8" t="30064" r="17203" b="29039"/>
          <a:stretch/>
        </p:blipFill>
        <p:spPr>
          <a:xfrm>
            <a:off x="1771153" y="1604312"/>
            <a:ext cx="6170479" cy="502057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911231" y="6105744"/>
            <a:ext cx="1230923" cy="0"/>
          </a:xfrm>
          <a:prstGeom prst="line">
            <a:avLst/>
          </a:prstGeom>
          <a:ln w="38100" cap="sq" cmpd="sng">
            <a:solidFill>
              <a:schemeClr val="tx1"/>
            </a:solidFill>
            <a:round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264491" y="2787383"/>
            <a:ext cx="1680188" cy="43088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6.5 </a:t>
            </a:r>
            <a:r>
              <a:rPr lang="en-US" sz="2200" b="1" dirty="0">
                <a:solidFill>
                  <a:schemeClr val="bg1">
                    <a:lumMod val="50000"/>
                  </a:schemeClr>
                </a:solidFill>
              </a:rPr>
              <a:t>W/</a:t>
            </a:r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m</a:t>
            </a:r>
            <a:r>
              <a:rPr lang="en-US" sz="2200" b="1" baseline="300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2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6512" y="1352040"/>
            <a:ext cx="5401339" cy="4770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% Global Reefs Bleaching &gt;2x every 5yrs</a:t>
            </a:r>
            <a:endParaRPr lang="en-US" sz="2500" dirty="0"/>
          </a:p>
        </p:txBody>
      </p:sp>
      <p:sp>
        <p:nvSpPr>
          <p:cNvPr id="15" name="TextBox 14"/>
          <p:cNvSpPr txBox="1"/>
          <p:nvPr/>
        </p:nvSpPr>
        <p:spPr>
          <a:xfrm>
            <a:off x="3809652" y="6259039"/>
            <a:ext cx="2085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Year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339316" y="3720386"/>
            <a:ext cx="265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%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0137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17018" y="1165130"/>
            <a:ext cx="2322551" cy="543593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518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08" y="1181842"/>
            <a:ext cx="6750436" cy="5419218"/>
          </a:xfrm>
          <a:solidFill>
            <a:schemeClr val="bg1"/>
          </a:solidFill>
          <a:effectLst/>
        </p:spPr>
        <p:txBody>
          <a:bodyPr>
            <a:normAutofit fontScale="25000" lnSpcReduction="20000"/>
          </a:bodyPr>
          <a:lstStyle/>
          <a:p>
            <a:pPr marL="0" lvl="1" indent="0">
              <a:spcBef>
                <a:spcPts val="2525"/>
              </a:spcBef>
              <a:spcAft>
                <a:spcPts val="1200"/>
              </a:spcAft>
              <a:buNone/>
            </a:pPr>
            <a:endParaRPr lang="en-US" sz="4200" dirty="0">
              <a:solidFill>
                <a:srgbClr val="000000"/>
              </a:solidFill>
              <a:cs typeface="Calibri"/>
            </a:endParaRP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Without acclimatization or adaptation, only the “aggressive mitigation” RCP scenario predicts </a:t>
            </a:r>
            <a:r>
              <a:rPr lang="en-US" sz="10000" dirty="0" smtClean="0">
                <a:solidFill>
                  <a:srgbClr val="000000"/>
                </a:solidFill>
                <a:cs typeface="Calibri"/>
              </a:rPr>
              <a:t>&lt; 100</a:t>
            </a:r>
            <a:r>
              <a:rPr lang="en-US" sz="10000" dirty="0">
                <a:solidFill>
                  <a:srgbClr val="000000"/>
                </a:solidFill>
                <a:cs typeface="Calibri"/>
              </a:rPr>
              <a:t>% of reefs undergoing high frequency bleaching by 2100</a:t>
            </a: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If corals can “adapt” to their recent thermal history over the previous 40-60 years, severe bleaching could be prevented in over half of global reefs by 2100</a:t>
            </a: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A transient increase in thermal tolerance after a bleaching event only moderately delays severe </a:t>
            </a:r>
            <a:r>
              <a:rPr lang="en-US" sz="10000" dirty="0" smtClean="0">
                <a:solidFill>
                  <a:srgbClr val="000000"/>
                </a:solidFill>
                <a:cs typeface="Calibri"/>
              </a:rPr>
              <a:t>bleaching by 2100</a:t>
            </a:r>
            <a:endParaRPr lang="en-US" sz="10000" dirty="0">
              <a:solidFill>
                <a:srgbClr val="000000"/>
              </a:solidFill>
              <a:cs typeface="Calibri"/>
            </a:endParaRPr>
          </a:p>
          <a:p>
            <a:pPr marL="0" lvl="1" indent="0">
              <a:spcBef>
                <a:spcPts val="2525"/>
              </a:spcBef>
              <a:spcAft>
                <a:spcPts val="1200"/>
              </a:spcAft>
              <a:buNone/>
            </a:pPr>
            <a:endParaRPr lang="en-US" sz="4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Picture 4" descr="Roll_RCP60_20to10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6" t="30170" r="18208" b="29946"/>
          <a:stretch/>
        </p:blipFill>
        <p:spPr>
          <a:xfrm>
            <a:off x="6900817" y="3526147"/>
            <a:ext cx="2071916" cy="1253360"/>
          </a:xfrm>
          <a:prstGeom prst="rect">
            <a:avLst/>
          </a:prstGeom>
        </p:spPr>
      </p:pic>
      <p:pic>
        <p:nvPicPr>
          <p:cNvPr id="6" name="Picture 5" descr="Adjust_RCP60_0to10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29135" r="17203" b="29038"/>
          <a:stretch/>
        </p:blipFill>
        <p:spPr>
          <a:xfrm>
            <a:off x="6950944" y="5187387"/>
            <a:ext cx="2071916" cy="12799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0508" y="1181842"/>
            <a:ext cx="8822352" cy="5419218"/>
          </a:xfrm>
          <a:prstGeom prst="rect">
            <a:avLst/>
          </a:prstGeom>
          <a:noFill/>
          <a:ln w="28575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req5yr_wLine_MMMax+Con.eps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t="51843" r="71058" b="2967"/>
          <a:stretch/>
        </p:blipFill>
        <p:spPr>
          <a:xfrm>
            <a:off x="7034491" y="1704593"/>
            <a:ext cx="1874416" cy="137033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900817" y="1317530"/>
            <a:ext cx="150383" cy="5183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47794" y="1646103"/>
            <a:ext cx="2322551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V="1">
            <a:off x="7210757" y="3459303"/>
            <a:ext cx="1559588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V="1">
            <a:off x="7285956" y="5145611"/>
            <a:ext cx="1670068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6334" y="3459303"/>
            <a:ext cx="8631468" cy="30080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4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17018" y="1165130"/>
            <a:ext cx="2322551" cy="543593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518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08" y="1181842"/>
            <a:ext cx="6750436" cy="5419218"/>
          </a:xfrm>
          <a:solidFill>
            <a:schemeClr val="bg1"/>
          </a:solidFill>
          <a:effectLst/>
        </p:spPr>
        <p:txBody>
          <a:bodyPr>
            <a:normAutofit fontScale="25000" lnSpcReduction="20000"/>
          </a:bodyPr>
          <a:lstStyle/>
          <a:p>
            <a:pPr marL="0" lvl="1" indent="0">
              <a:spcBef>
                <a:spcPts val="2525"/>
              </a:spcBef>
              <a:spcAft>
                <a:spcPts val="1200"/>
              </a:spcAft>
              <a:buNone/>
            </a:pPr>
            <a:endParaRPr lang="en-US" sz="4200" dirty="0">
              <a:solidFill>
                <a:srgbClr val="000000"/>
              </a:solidFill>
              <a:cs typeface="Calibri"/>
            </a:endParaRP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Without acclimatization or adaptation, only the “aggressive mitigation” RCP scenario predicts </a:t>
            </a:r>
            <a:r>
              <a:rPr lang="en-US" sz="10000" dirty="0" smtClean="0">
                <a:solidFill>
                  <a:srgbClr val="000000"/>
                </a:solidFill>
                <a:cs typeface="Calibri"/>
              </a:rPr>
              <a:t>&lt; 100</a:t>
            </a:r>
            <a:r>
              <a:rPr lang="en-US" sz="10000" dirty="0">
                <a:solidFill>
                  <a:srgbClr val="000000"/>
                </a:solidFill>
                <a:cs typeface="Calibri"/>
              </a:rPr>
              <a:t>% of reefs undergoing high frequency bleaching by 2100</a:t>
            </a: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If corals can “adapt” to their recent thermal history over the previous 40-60 years, severe bleaching could be prevented in over half of global reefs by 2100</a:t>
            </a: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A transient increase in thermal tolerance after a bleaching event only moderately delays severe </a:t>
            </a:r>
            <a:r>
              <a:rPr lang="en-US" sz="10000" dirty="0" smtClean="0">
                <a:solidFill>
                  <a:srgbClr val="000000"/>
                </a:solidFill>
                <a:cs typeface="Calibri"/>
              </a:rPr>
              <a:t>bleaching by 2100</a:t>
            </a:r>
            <a:endParaRPr lang="en-US" sz="10000" dirty="0">
              <a:solidFill>
                <a:srgbClr val="000000"/>
              </a:solidFill>
              <a:cs typeface="Calibri"/>
            </a:endParaRPr>
          </a:p>
          <a:p>
            <a:pPr marL="0" lvl="1" indent="0">
              <a:spcBef>
                <a:spcPts val="2525"/>
              </a:spcBef>
              <a:spcAft>
                <a:spcPts val="1200"/>
              </a:spcAft>
              <a:buNone/>
            </a:pPr>
            <a:endParaRPr lang="en-US" sz="4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Picture 4" descr="Roll_RCP60_20to10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6" t="30170" r="18208" b="29946"/>
          <a:stretch/>
        </p:blipFill>
        <p:spPr>
          <a:xfrm>
            <a:off x="6900817" y="3526147"/>
            <a:ext cx="2071916" cy="1253360"/>
          </a:xfrm>
          <a:prstGeom prst="rect">
            <a:avLst/>
          </a:prstGeom>
        </p:spPr>
      </p:pic>
      <p:pic>
        <p:nvPicPr>
          <p:cNvPr id="6" name="Picture 5" descr="Adjust_RCP60_0to10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29135" r="17203" b="29038"/>
          <a:stretch/>
        </p:blipFill>
        <p:spPr>
          <a:xfrm>
            <a:off x="6950944" y="5187387"/>
            <a:ext cx="2071916" cy="12799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0508" y="1181842"/>
            <a:ext cx="8822352" cy="5419218"/>
          </a:xfrm>
          <a:prstGeom prst="rect">
            <a:avLst/>
          </a:prstGeom>
          <a:noFill/>
          <a:ln w="28575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req5yr_wLine_MMMax+Con.eps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t="51843" r="71058" b="2967"/>
          <a:stretch/>
        </p:blipFill>
        <p:spPr>
          <a:xfrm>
            <a:off x="7034491" y="1704593"/>
            <a:ext cx="1874416" cy="137033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900817" y="1317530"/>
            <a:ext cx="150383" cy="5183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47794" y="1646103"/>
            <a:ext cx="2322551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V="1">
            <a:off x="7210757" y="3459303"/>
            <a:ext cx="1559588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V="1">
            <a:off x="7285956" y="5145611"/>
            <a:ext cx="1670068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6334" y="4981223"/>
            <a:ext cx="8631468" cy="14861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3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17018" y="1165130"/>
            <a:ext cx="2322551" cy="543593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518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08" y="1181842"/>
            <a:ext cx="6750436" cy="5419218"/>
          </a:xfrm>
          <a:solidFill>
            <a:schemeClr val="bg1"/>
          </a:solidFill>
          <a:effectLst/>
        </p:spPr>
        <p:txBody>
          <a:bodyPr>
            <a:normAutofit fontScale="25000" lnSpcReduction="20000"/>
          </a:bodyPr>
          <a:lstStyle/>
          <a:p>
            <a:pPr marL="0" lvl="1" indent="0">
              <a:spcBef>
                <a:spcPts val="2525"/>
              </a:spcBef>
              <a:spcAft>
                <a:spcPts val="1200"/>
              </a:spcAft>
              <a:buNone/>
            </a:pPr>
            <a:endParaRPr lang="en-US" sz="4200" dirty="0">
              <a:solidFill>
                <a:srgbClr val="000000"/>
              </a:solidFill>
              <a:cs typeface="Calibri"/>
            </a:endParaRP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Without acclimatization or adaptation, only the “aggressive mitigation” RCP scenario predicts </a:t>
            </a:r>
            <a:r>
              <a:rPr lang="en-US" sz="10000" dirty="0" smtClean="0">
                <a:solidFill>
                  <a:srgbClr val="000000"/>
                </a:solidFill>
                <a:cs typeface="Calibri"/>
              </a:rPr>
              <a:t>&lt; 100% of </a:t>
            </a:r>
            <a:r>
              <a:rPr lang="en-US" sz="10000" dirty="0">
                <a:solidFill>
                  <a:srgbClr val="000000"/>
                </a:solidFill>
                <a:cs typeface="Calibri"/>
              </a:rPr>
              <a:t>reefs undergoing high frequency bleaching by 2100</a:t>
            </a: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If corals can “adapt” to their recent thermal history over the previous 40-60 years, severe bleaching could be prevented in over half of global reefs by 2100</a:t>
            </a:r>
          </a:p>
          <a:p>
            <a:pPr marL="571471" lvl="1" indent="-571471">
              <a:spcBef>
                <a:spcPts val="2525"/>
              </a:spcBef>
              <a:spcAft>
                <a:spcPts val="1200"/>
              </a:spcAft>
              <a:buFont typeface="Arial"/>
              <a:buChar char="•"/>
            </a:pPr>
            <a:r>
              <a:rPr lang="en-US" sz="10000" dirty="0">
                <a:solidFill>
                  <a:srgbClr val="000000"/>
                </a:solidFill>
                <a:cs typeface="Calibri"/>
              </a:rPr>
              <a:t>A transient increase in thermal tolerance after a bleaching event only moderately delays severe </a:t>
            </a:r>
            <a:r>
              <a:rPr lang="en-US" sz="10000" dirty="0" smtClean="0">
                <a:solidFill>
                  <a:srgbClr val="000000"/>
                </a:solidFill>
                <a:cs typeface="Calibri"/>
              </a:rPr>
              <a:t>bleaching by 20-30 years</a:t>
            </a:r>
            <a:endParaRPr lang="en-US" sz="10000" dirty="0">
              <a:solidFill>
                <a:srgbClr val="000000"/>
              </a:solidFill>
              <a:cs typeface="Calibri"/>
            </a:endParaRPr>
          </a:p>
          <a:p>
            <a:pPr marL="0" lvl="1" indent="0">
              <a:spcBef>
                <a:spcPts val="2525"/>
              </a:spcBef>
              <a:spcAft>
                <a:spcPts val="1200"/>
              </a:spcAft>
              <a:buNone/>
            </a:pPr>
            <a:endParaRPr lang="en-US" sz="4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Picture 4" descr="Roll_RCP60_20to10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6" t="30170" r="18208" b="29946"/>
          <a:stretch/>
        </p:blipFill>
        <p:spPr>
          <a:xfrm>
            <a:off x="6900817" y="3526147"/>
            <a:ext cx="2071916" cy="1253360"/>
          </a:xfrm>
          <a:prstGeom prst="rect">
            <a:avLst/>
          </a:prstGeom>
        </p:spPr>
      </p:pic>
      <p:pic>
        <p:nvPicPr>
          <p:cNvPr id="6" name="Picture 5" descr="Adjust_RCP60_0to10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29135" r="17203" b="29038"/>
          <a:stretch/>
        </p:blipFill>
        <p:spPr>
          <a:xfrm>
            <a:off x="6950944" y="5187387"/>
            <a:ext cx="2071916" cy="12799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0508" y="1181842"/>
            <a:ext cx="8822352" cy="5419218"/>
          </a:xfrm>
          <a:prstGeom prst="rect">
            <a:avLst/>
          </a:prstGeom>
          <a:noFill/>
          <a:ln w="28575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req5yr_wLine_MMMax+Con.eps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t="51843" r="71058" b="2967"/>
          <a:stretch/>
        </p:blipFill>
        <p:spPr>
          <a:xfrm>
            <a:off x="7034491" y="1704593"/>
            <a:ext cx="1874416" cy="137033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900817" y="1317530"/>
            <a:ext cx="150383" cy="5183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47794" y="1646103"/>
            <a:ext cx="2322551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V="1">
            <a:off x="7210757" y="3459303"/>
            <a:ext cx="1559588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V="1">
            <a:off x="7285956" y="5145611"/>
            <a:ext cx="1670068" cy="11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≈</a:t>
            </a:r>
            <a:r>
              <a:rPr lang="en-US" dirty="0" err="1" smtClean="0"/>
              <a:t>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3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151" y="241191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gfdl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5709" y="201442"/>
            <a:ext cx="1940119" cy="1940119"/>
          </a:xfrm>
          <a:prstGeom prst="rect">
            <a:avLst/>
          </a:prstGeom>
        </p:spPr>
      </p:pic>
      <p:pic>
        <p:nvPicPr>
          <p:cNvPr id="5" name="Picture 4" descr="Shiel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427" y="201442"/>
            <a:ext cx="1829828" cy="2040962"/>
          </a:xfrm>
          <a:prstGeom prst="rect">
            <a:avLst/>
          </a:prstGeom>
        </p:spPr>
      </p:pic>
      <p:pic>
        <p:nvPicPr>
          <p:cNvPr id="6" name="Picture 5" descr="CSUMB-Logo-Green-Gol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788" y="5772054"/>
            <a:ext cx="3685041" cy="968080"/>
          </a:xfrm>
          <a:prstGeom prst="rect">
            <a:avLst/>
          </a:prstGeom>
        </p:spPr>
      </p:pic>
      <p:pic>
        <p:nvPicPr>
          <p:cNvPr id="7" name="Picture 6" descr="Screen Shot 2012-02-18 at 12.41.4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59" y="5775613"/>
            <a:ext cx="3692879" cy="1011836"/>
          </a:xfrm>
          <a:prstGeom prst="rect">
            <a:avLst/>
          </a:prstGeom>
        </p:spPr>
      </p:pic>
      <p:sp>
        <p:nvSpPr>
          <p:cNvPr id="8" name="Rectangle 3"/>
          <p:cNvSpPr>
            <a:spLocks/>
          </p:cNvSpPr>
          <p:nvPr/>
        </p:nvSpPr>
        <p:spPr bwMode="auto">
          <a:xfrm>
            <a:off x="0" y="2404382"/>
            <a:ext cx="9144000" cy="272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en-US" sz="2500" dirty="0">
              <a:ea typeface="ＭＳ Ｐゴシック" charset="0"/>
              <a:cs typeface="Gill Sans" charset="0"/>
            </a:endParaRPr>
          </a:p>
          <a:p>
            <a:pPr algn="ctr"/>
            <a:r>
              <a:rPr lang="en-US" sz="4000" b="1" dirty="0">
                <a:ea typeface="ＭＳ Ｐゴシック" charset="0"/>
                <a:cs typeface="Gill Sans" charset="0"/>
              </a:rPr>
              <a:t>Acknowledgements</a:t>
            </a:r>
          </a:p>
          <a:p>
            <a:pPr algn="ctr"/>
            <a:endParaRPr lang="en-US" sz="2500" dirty="0">
              <a:ea typeface="ＭＳ Ｐゴシック" charset="0"/>
              <a:cs typeface="Gill Sans" charset="0"/>
            </a:endParaRPr>
          </a:p>
          <a:p>
            <a:pPr algn="ctr"/>
            <a:r>
              <a:rPr lang="en-US" sz="2500" dirty="0">
                <a:ea typeface="ＭＳ Ｐゴシック" charset="0"/>
                <a:cs typeface="Gill Sans" charset="0"/>
              </a:rPr>
              <a:t>GFDL Climate Ecosystem Modeling Group</a:t>
            </a:r>
          </a:p>
          <a:p>
            <a:pPr algn="ctr"/>
            <a:r>
              <a:rPr lang="en-US" sz="2500" dirty="0">
                <a:ea typeface="ＭＳ Ｐゴシック" charset="0"/>
                <a:cs typeface="Gill Sans" charset="0"/>
              </a:rPr>
              <a:t>Kenneth Casey </a:t>
            </a:r>
            <a:r>
              <a:rPr lang="en-US" sz="2500" dirty="0" smtClean="0">
                <a:ea typeface="ＭＳ Ｐゴシック" charset="0"/>
                <a:cs typeface="Gill Sans" charset="0"/>
              </a:rPr>
              <a:t>(NOAA NODC</a:t>
            </a:r>
            <a:r>
              <a:rPr lang="en-US" sz="2500" dirty="0">
                <a:ea typeface="ＭＳ Ｐゴシック" charset="0"/>
                <a:cs typeface="Gill Sans" charset="0"/>
              </a:rPr>
              <a:t>)</a:t>
            </a:r>
          </a:p>
          <a:p>
            <a:pPr algn="ctr"/>
            <a:r>
              <a:rPr lang="en-US" sz="2500" dirty="0">
                <a:ea typeface="ＭＳ Ｐゴシック" charset="0"/>
                <a:cs typeface="Gill Sans" charset="0"/>
              </a:rPr>
              <a:t>Tess Brandon </a:t>
            </a:r>
            <a:r>
              <a:rPr lang="en-US" sz="2500" dirty="0" smtClean="0">
                <a:ea typeface="ＭＳ Ｐゴシック" charset="0"/>
                <a:cs typeface="Gill Sans" charset="0"/>
              </a:rPr>
              <a:t>(NOAA NODC</a:t>
            </a:r>
            <a:r>
              <a:rPr lang="en-US" sz="2500" dirty="0">
                <a:ea typeface="ＭＳ Ｐゴシック" charset="0"/>
                <a:cs typeface="Gill Sans" charset="0"/>
              </a:rPr>
              <a:t>)</a:t>
            </a:r>
          </a:p>
          <a:p>
            <a:pPr algn="ctr"/>
            <a:r>
              <a:rPr lang="en-US" sz="2500" dirty="0" err="1">
                <a:ea typeface="ＭＳ Ｐゴシック" charset="0"/>
                <a:cs typeface="Gill Sans" charset="0"/>
              </a:rPr>
              <a:t>Jianke</a:t>
            </a:r>
            <a:r>
              <a:rPr lang="en-US" sz="2500" dirty="0">
                <a:ea typeface="ＭＳ Ｐゴシック" charset="0"/>
                <a:cs typeface="Gill Sans" charset="0"/>
              </a:rPr>
              <a:t> Li (NOAA Coral Reef Watch)</a:t>
            </a:r>
          </a:p>
          <a:p>
            <a:pPr algn="ctr"/>
            <a:r>
              <a:rPr lang="en-US" sz="2500" dirty="0">
                <a:ea typeface="ＭＳ Ｐゴシック" charset="0"/>
                <a:cs typeface="Gill Sans" charset="0"/>
              </a:rPr>
              <a:t>Gang Liu (NOAA Coral Reef Watch</a:t>
            </a:r>
            <a:r>
              <a:rPr lang="en-US" sz="2500" dirty="0" smtClean="0">
                <a:ea typeface="ＭＳ Ｐゴシック" charset="0"/>
                <a:cs typeface="Gill Sans" charset="0"/>
              </a:rPr>
              <a:t>)</a:t>
            </a:r>
          </a:p>
          <a:p>
            <a:pPr algn="ctr"/>
            <a:r>
              <a:rPr lang="en-US" sz="2500" dirty="0" smtClean="0">
                <a:ea typeface="ＭＳ Ｐゴシック" charset="0"/>
                <a:cs typeface="Gill Sans" charset="0"/>
              </a:rPr>
              <a:t>Joanie </a:t>
            </a:r>
            <a:r>
              <a:rPr lang="en-US" sz="2500" dirty="0" err="1" smtClean="0">
                <a:ea typeface="ＭＳ Ｐゴシック" charset="0"/>
                <a:cs typeface="Gill Sans" charset="0"/>
              </a:rPr>
              <a:t>Kleypas</a:t>
            </a:r>
            <a:r>
              <a:rPr lang="en-US" sz="2500" dirty="0" smtClean="0">
                <a:ea typeface="ＭＳ Ｐゴシック" charset="0"/>
                <a:cs typeface="Gill Sans" charset="0"/>
              </a:rPr>
              <a:t> (NCAR)</a:t>
            </a:r>
          </a:p>
          <a:p>
            <a:pPr algn="ctr"/>
            <a:r>
              <a:rPr lang="en-US" sz="2500" dirty="0" err="1" smtClean="0">
                <a:ea typeface="ＭＳ Ｐゴシック" charset="0"/>
                <a:cs typeface="Gill Sans" charset="0"/>
              </a:rPr>
              <a:t>Lida</a:t>
            </a:r>
            <a:r>
              <a:rPr lang="en-US" sz="2500" dirty="0" smtClean="0">
                <a:ea typeface="ＭＳ Ｐゴシック" charset="0"/>
                <a:cs typeface="Gill Sans" charset="0"/>
              </a:rPr>
              <a:t> </a:t>
            </a:r>
            <a:r>
              <a:rPr lang="en-US" sz="2500" dirty="0" err="1" smtClean="0">
                <a:ea typeface="ＭＳ Ｐゴシック" charset="0"/>
                <a:cs typeface="Gill Sans" charset="0"/>
              </a:rPr>
              <a:t>Teneva</a:t>
            </a:r>
            <a:r>
              <a:rPr lang="en-US" sz="2500" dirty="0" smtClean="0">
                <a:ea typeface="ＭＳ Ｐゴシック" charset="0"/>
                <a:cs typeface="Gill Sans" charset="0"/>
              </a:rPr>
              <a:t> (Stanford)</a:t>
            </a:r>
            <a:endParaRPr lang="en-US" sz="2500" dirty="0">
              <a:ea typeface="ＭＳ Ｐゴシック" charset="0"/>
              <a:cs typeface="Gill Sans" charset="0"/>
            </a:endParaRPr>
          </a:p>
          <a:p>
            <a:pPr algn="ctr"/>
            <a:r>
              <a:rPr lang="en-US" sz="2500" dirty="0">
                <a:ea typeface="ＭＳ Ｐゴシック" charset="0"/>
                <a:cs typeface="Gill Sans" charset="0"/>
              </a:rPr>
              <a:t>Salvador Jorgensen (Stanford)</a:t>
            </a:r>
          </a:p>
          <a:p>
            <a:pPr algn="ctr"/>
            <a:endParaRPr lang="en-US" sz="2500" dirty="0">
              <a:ea typeface="ＭＳ Ｐゴシック" charset="0"/>
              <a:cs typeface="Gill Sans" charset="0"/>
            </a:endParaRPr>
          </a:p>
          <a:p>
            <a:pPr algn="ctr"/>
            <a:endParaRPr lang="en-US" sz="5000" dirty="0">
              <a:solidFill>
                <a:srgbClr val="D90B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&amp; 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F8F2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BF7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1658</Words>
  <Application>Microsoft Office PowerPoint</Application>
  <PresentationFormat>On-screen Show (4:3)</PresentationFormat>
  <Paragraphs>247</Paragraphs>
  <Slides>21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Title &amp; Bullets</vt:lpstr>
      <vt:lpstr>  Physiologically relevant bleaching threshold methods provide updated global coral bleaching predictions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Ground-truth CRW Method with Reefbase Observations between 1985-2010</vt:lpstr>
      <vt:lpstr>New IPCC class global climate models: Earth System Models (ESMs)</vt:lpstr>
      <vt:lpstr>IPCC 5th Assessment future scenarios:  4 Representative Concentration Pathways (RCPs)</vt:lpstr>
      <vt:lpstr>Future Bleaching under Climate Change: Mitigation Scenarios</vt:lpstr>
      <vt:lpstr>Future Bleaching under Climate Change: Emissions Scenarios</vt:lpstr>
      <vt:lpstr>PowerPoint Presentation</vt:lpstr>
      <vt:lpstr>PowerPoint Presentation</vt:lpstr>
      <vt:lpstr>I. Thermal tolerance varies with thermal history</vt:lpstr>
      <vt:lpstr>II. Thermal tolerance transiently increases after bleaching</vt:lpstr>
      <vt:lpstr>Conclusions</vt:lpstr>
      <vt:lpstr>Conclusions</vt:lpstr>
      <vt:lpstr>Conclusions</vt:lpstr>
      <vt:lpstr> </vt:lpstr>
    </vt:vector>
  </TitlesOfParts>
  <Company>Princeton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Physiologically relevant bleaching threshold methods provide updated global coral bleaching predictions</dc:title>
  <dc:creator>Cheryl Logan</dc:creator>
  <cp:lastModifiedBy>Abacus</cp:lastModifiedBy>
  <cp:revision>129</cp:revision>
  <cp:lastPrinted>2012-07-06T23:22:05Z</cp:lastPrinted>
  <dcterms:created xsi:type="dcterms:W3CDTF">2012-07-01T23:46:44Z</dcterms:created>
  <dcterms:modified xsi:type="dcterms:W3CDTF">2012-07-08T22:54:00Z</dcterms:modified>
</cp:coreProperties>
</file>